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3"/>
  </p:notesMasterIdLst>
  <p:sldIdLst>
    <p:sldId id="299" r:id="rId2"/>
    <p:sldId id="259" r:id="rId3"/>
    <p:sldId id="258" r:id="rId4"/>
    <p:sldId id="339" r:id="rId5"/>
    <p:sldId id="336" r:id="rId6"/>
    <p:sldId id="337" r:id="rId7"/>
    <p:sldId id="326" r:id="rId8"/>
    <p:sldId id="345" r:id="rId9"/>
    <p:sldId id="260" r:id="rId10"/>
    <p:sldId id="363" r:id="rId11"/>
    <p:sldId id="346" r:id="rId12"/>
    <p:sldId id="340" r:id="rId13"/>
    <p:sldId id="341" r:id="rId14"/>
    <p:sldId id="344" r:id="rId15"/>
    <p:sldId id="351" r:id="rId16"/>
    <p:sldId id="343" r:id="rId17"/>
    <p:sldId id="342" r:id="rId18"/>
    <p:sldId id="348" r:id="rId19"/>
    <p:sldId id="349" r:id="rId20"/>
    <p:sldId id="357" r:id="rId21"/>
    <p:sldId id="352" r:id="rId22"/>
    <p:sldId id="358" r:id="rId23"/>
    <p:sldId id="353" r:id="rId24"/>
    <p:sldId id="359" r:id="rId25"/>
    <p:sldId id="360" r:id="rId26"/>
    <p:sldId id="362" r:id="rId27"/>
    <p:sldId id="356" r:id="rId28"/>
    <p:sldId id="350" r:id="rId29"/>
    <p:sldId id="364" r:id="rId30"/>
    <p:sldId id="365" r:id="rId31"/>
    <p:sldId id="32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E90C6-1908-40BE-A258-5FFFC009C40C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0F12D-CFC9-402A-806F-4E87C6F5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0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148ACE-B091-4244-9339-195AC9E0B233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5003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11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6905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12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8207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13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406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14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6457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15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0327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16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6428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17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469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18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3231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19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4895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272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225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21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8145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22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9364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23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3462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24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0586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25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3659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27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9552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28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2467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29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694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105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708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6F3C10-977A-4AAC-853D-DB89B997C726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4939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4DAF8C-A6C8-4694-BCC5-9A74C7A2263E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515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916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6608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4717B-01FC-460C-8CBF-B3FB05038784}" type="slidenum">
              <a:rPr lang="en-US"/>
              <a:pPr/>
              <a:t>10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402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8E1B-57CD-4944-9332-414BADA7F78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417-512E-413E-91CD-942717BB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7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8E1B-57CD-4944-9332-414BADA7F78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417-512E-413E-91CD-942717BB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8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8E1B-57CD-4944-9332-414BADA7F78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417-512E-413E-91CD-942717BB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4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8E1B-57CD-4944-9332-414BADA7F78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417-512E-413E-91CD-942717BB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9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8E1B-57CD-4944-9332-414BADA7F78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417-512E-413E-91CD-942717BB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9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8E1B-57CD-4944-9332-414BADA7F78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417-512E-413E-91CD-942717BB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1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8E1B-57CD-4944-9332-414BADA7F78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417-512E-413E-91CD-942717BB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6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8E1B-57CD-4944-9332-414BADA7F78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417-512E-413E-91CD-942717BB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2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8E1B-57CD-4944-9332-414BADA7F78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417-512E-413E-91CD-942717BB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4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8E1B-57CD-4944-9332-414BADA7F78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417-512E-413E-91CD-942717BB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8E1B-57CD-4944-9332-414BADA7F78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5417-512E-413E-91CD-942717BB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3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8E1B-57CD-4944-9332-414BADA7F783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D5417-512E-413E-91CD-942717BBD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gwise.com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kjenkins@petsmartcharities.or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capro.org/" TargetMode="External"/><Relationship Id="rId2" Type="http://schemas.openxmlformats.org/officeDocument/2006/relationships/hyperlink" Target="http://www.petsmartcharities.org/pro/lear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jenkins@petsmartcharities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3" y="0"/>
            <a:ext cx="11710236" cy="1499616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 TRANSITIONS &amp; INTRODUCTIONS</a:t>
            </a: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020" y="2336661"/>
            <a:ext cx="5647127" cy="4249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Helping Cats 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Adjust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to New Homes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1800" b="1" i="1" dirty="0" smtClean="0"/>
              <a:t>Kit Jenkins </a:t>
            </a:r>
          </a:p>
          <a:p>
            <a:pPr marL="0" indent="0" algn="ctr">
              <a:buNone/>
            </a:pPr>
            <a:r>
              <a:rPr lang="en-US" sz="1800" b="1" i="1" dirty="0" smtClean="0"/>
              <a:t>October 2014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47" y="1148150"/>
            <a:ext cx="3976801" cy="543778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240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566" y="591274"/>
            <a:ext cx="9267278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on Cat-Cat Relationships</a:t>
            </a:r>
            <a:endParaRPr lang="en-US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-702365" y="1359709"/>
            <a:ext cx="12397851" cy="5607015"/>
          </a:xfrm>
          <a:prstGeom prst="roundRect">
            <a:avLst/>
          </a:prstGeom>
          <a:ln w="57150">
            <a:noFill/>
          </a:ln>
        </p:spPr>
        <p:txBody>
          <a:bodyPr>
            <a:normAutofit/>
          </a:bodyPr>
          <a:lstStyle/>
          <a:p>
            <a:pPr lvl="1" eaLnBrk="1" hangingPunct="1">
              <a:spcBef>
                <a:spcPts val="18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200" b="1" dirty="0" smtClean="0"/>
              <a:t>Success = Not actively unhappy with each other</a:t>
            </a:r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A snuggling, mutual-grooming relationship                                                     </a:t>
            </a:r>
            <a:r>
              <a:rPr lang="en-US" sz="2800" b="1" i="1" dirty="0" smtClean="0"/>
              <a:t>isn’t common.</a:t>
            </a:r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r>
              <a:rPr lang="en-US" sz="2800" i="1" dirty="0"/>
              <a:t>A cat’s </a:t>
            </a:r>
            <a:r>
              <a:rPr lang="en-US" sz="2800" b="1" i="1" dirty="0"/>
              <a:t>previous successful </a:t>
            </a:r>
            <a:r>
              <a:rPr lang="en-US" sz="2800" i="1" dirty="0"/>
              <a:t>cat relationship doesn’t </a:t>
            </a:r>
            <a:r>
              <a:rPr lang="en-US" sz="2800" i="1" dirty="0" smtClean="0"/>
              <a:t>guarantee </a:t>
            </a:r>
            <a:r>
              <a:rPr lang="en-US" sz="2800" i="1" dirty="0"/>
              <a:t>another. </a:t>
            </a:r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Sharing space and resources as a </a:t>
            </a:r>
            <a:r>
              <a:rPr lang="en-US" sz="2800" b="1" i="1" dirty="0" smtClean="0"/>
              <a:t>“neutral” agreement is satisfactory.</a:t>
            </a:r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Primary issue: Competition (real or perceived) for resources</a:t>
            </a:r>
            <a:r>
              <a:rPr lang="en-US" sz="2800" b="1" i="1" dirty="0" smtClean="0"/>
              <a:t>:  prime real estate, lap time, role in household hierarchy, </a:t>
            </a:r>
            <a:r>
              <a:rPr lang="en-US" sz="2800" i="1" dirty="0" smtClean="0"/>
              <a:t>etc.  </a:t>
            </a:r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Also common issues: Differences in </a:t>
            </a:r>
            <a:r>
              <a:rPr lang="en-US" sz="2800" b="1" i="1" dirty="0" smtClean="0"/>
              <a:t>activity levels</a:t>
            </a:r>
            <a:r>
              <a:rPr lang="en-US" sz="2800" i="1" dirty="0" smtClean="0"/>
              <a:t>                                               and </a:t>
            </a:r>
            <a:r>
              <a:rPr lang="en-US" sz="2800" b="1" i="1" dirty="0" smtClean="0"/>
              <a:t>social skills.</a:t>
            </a: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>
              <a:solidFill>
                <a:srgbClr val="2A5ABA"/>
              </a:solidFill>
            </a:endParaRP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000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endParaRPr lang="en-US" sz="2800" i="1" dirty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  <p:pic>
        <p:nvPicPr>
          <p:cNvPr id="4" name="Picture 7" descr="robinsnoopysleep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2611" y="184410"/>
            <a:ext cx="3087293" cy="273106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569" y="4993507"/>
            <a:ext cx="3158126" cy="197997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0557" y="516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80205" y="200816"/>
            <a:ext cx="371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Snoopy &amp; Robin ignoring each other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618850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3618" y="363803"/>
            <a:ext cx="11055529" cy="76168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ELEMENTS FOR SUCCESSFUL TRANSITION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5308" y="1429555"/>
            <a:ext cx="10963839" cy="49068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2A5AB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3000" dirty="0" smtClean="0"/>
              <a:t>   </a:t>
            </a:r>
            <a:r>
              <a:rPr lang="en-US" sz="2900" dirty="0" smtClean="0"/>
              <a:t>Establish r</a:t>
            </a:r>
            <a:r>
              <a:rPr lang="en-US" sz="2900" b="1" dirty="0" smtClean="0"/>
              <a:t>ealistic </a:t>
            </a:r>
            <a:r>
              <a:rPr lang="en-US" sz="2900" dirty="0" smtClean="0"/>
              <a:t>expectations re: timelines and relationships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2900" dirty="0" smtClean="0"/>
              <a:t>   Address any </a:t>
            </a:r>
            <a:r>
              <a:rPr lang="en-US" sz="2900" b="1" dirty="0" smtClean="0"/>
              <a:t>medical</a:t>
            </a:r>
            <a:r>
              <a:rPr lang="en-US" sz="2900" dirty="0" smtClean="0"/>
              <a:t> concerns or cautions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2900" dirty="0" smtClean="0"/>
              <a:t>   Set up new cat in </a:t>
            </a:r>
            <a:r>
              <a:rPr lang="en-US" sz="2900" b="1" dirty="0" smtClean="0"/>
              <a:t>“safe-room” 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2900" dirty="0" smtClean="0"/>
              <a:t>   Expose to </a:t>
            </a:r>
            <a:r>
              <a:rPr lang="en-US" sz="2900" b="1" dirty="0" smtClean="0"/>
              <a:t>sounds, then smells, then space, then…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2900" dirty="0" smtClean="0"/>
              <a:t>   Eventually allow </a:t>
            </a:r>
            <a:r>
              <a:rPr lang="en-US" sz="2900" b="1" dirty="0" smtClean="0"/>
              <a:t>supervised face-time </a:t>
            </a:r>
            <a:r>
              <a:rPr lang="en-US" sz="2900" dirty="0" smtClean="0"/>
              <a:t>with resident pets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2900" dirty="0" smtClean="0"/>
              <a:t>   </a:t>
            </a:r>
            <a:r>
              <a:rPr lang="en-US" sz="2900" b="1" dirty="0" smtClean="0"/>
              <a:t>Supervise, observe, interrupt, distract, intervene </a:t>
            </a:r>
            <a:r>
              <a:rPr lang="en-US" sz="2900" dirty="0" smtClean="0"/>
              <a:t>as required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2900" dirty="0" smtClean="0"/>
              <a:t>   </a:t>
            </a:r>
            <a:r>
              <a:rPr lang="en-US" sz="2900" b="1" dirty="0" smtClean="0"/>
              <a:t>Be patient </a:t>
            </a:r>
            <a:r>
              <a:rPr lang="en-US" sz="2900" dirty="0" smtClean="0"/>
              <a:t>-- timelines vary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3000" dirty="0" smtClean="0"/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96459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0914" y="568519"/>
            <a:ext cx="6543040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ADOPTER EXPECTATIONS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1070"/>
            <a:ext cx="11604568" cy="4913649"/>
          </a:xfrm>
          <a:prstGeom prst="roundRect">
            <a:avLst/>
          </a:prstGeom>
          <a:ln w="57150">
            <a:noFill/>
          </a:ln>
        </p:spPr>
        <p:txBody>
          <a:bodyPr>
            <a:normAutofit/>
          </a:bodyPr>
          <a:lstStyle/>
          <a:p>
            <a:pPr lvl="1"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200" dirty="0" smtClean="0"/>
              <a:t>At point of adoption:</a:t>
            </a:r>
          </a:p>
          <a:p>
            <a:pPr lvl="1"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1200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Any </a:t>
            </a:r>
            <a:r>
              <a:rPr lang="en-US" sz="2800" b="1" i="1" dirty="0" smtClean="0"/>
              <a:t>medical</a:t>
            </a:r>
            <a:r>
              <a:rPr lang="en-US" sz="2800" i="1" dirty="0" smtClean="0"/>
              <a:t> cautions, vet visit, quarantine, etc.</a:t>
            </a:r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Realistic </a:t>
            </a:r>
            <a:r>
              <a:rPr lang="en-US" sz="2800" b="1" i="1" dirty="0"/>
              <a:t>timeline </a:t>
            </a:r>
            <a:r>
              <a:rPr lang="en-US" sz="2800" i="1" dirty="0"/>
              <a:t>for </a:t>
            </a:r>
            <a:r>
              <a:rPr lang="en-US" sz="2800" i="1" dirty="0" smtClean="0"/>
              <a:t>adjustment</a:t>
            </a:r>
            <a:endParaRPr lang="en-US" sz="2800" i="1" dirty="0"/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r>
              <a:rPr lang="en-US" sz="2800" b="1" i="1" dirty="0" smtClean="0"/>
              <a:t>Room set-up </a:t>
            </a:r>
            <a:r>
              <a:rPr lang="en-US" sz="2800" i="1" dirty="0" smtClean="0"/>
              <a:t>to isolate</a:t>
            </a:r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Suggestions re: </a:t>
            </a:r>
            <a:r>
              <a:rPr lang="en-US" sz="2800" b="1" i="1" dirty="0" smtClean="0"/>
              <a:t>litter and food </a:t>
            </a:r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r>
              <a:rPr lang="en-US" sz="2800" i="1" dirty="0"/>
              <a:t>Reality check re: </a:t>
            </a:r>
            <a:r>
              <a:rPr lang="en-US" sz="2800" b="1" i="1" dirty="0"/>
              <a:t>cat-cat relationships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30" y="774602"/>
            <a:ext cx="3280695" cy="49149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4802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-111662" y="478300"/>
            <a:ext cx="11730298" cy="5781823"/>
          </a:xfrm>
          <a:prstGeom prst="roundRect">
            <a:avLst/>
          </a:prstGeom>
          <a:ln w="57150">
            <a:noFill/>
          </a:ln>
        </p:spPr>
        <p:txBody>
          <a:bodyPr>
            <a:normAutofit fontScale="85000" lnSpcReduction="10000"/>
          </a:bodyPr>
          <a:lstStyle/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300" dirty="0" smtClean="0"/>
              <a:t>To take home: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3300" i="1" dirty="0" smtClean="0"/>
              <a:t>Tips, tools, tactics </a:t>
            </a:r>
            <a:r>
              <a:rPr lang="en-US" sz="3300" b="1" i="1" dirty="0" smtClean="0"/>
              <a:t>in writing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3300" i="1" dirty="0" smtClean="0"/>
              <a:t>Provide on your </a:t>
            </a:r>
            <a:r>
              <a:rPr lang="en-US" sz="3300" b="1" i="1" dirty="0" smtClean="0"/>
              <a:t>website</a:t>
            </a:r>
            <a:r>
              <a:rPr lang="en-US" sz="3300" i="1" dirty="0" smtClean="0"/>
              <a:t>, as well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3300" i="1" dirty="0" smtClean="0"/>
              <a:t>Include </a:t>
            </a:r>
            <a:r>
              <a:rPr lang="en-US" sz="3300" b="1" i="1" dirty="0" smtClean="0"/>
              <a:t>pet-to-pet </a:t>
            </a:r>
            <a:r>
              <a:rPr lang="en-US" sz="3300" i="1" dirty="0"/>
              <a:t>cautions; displays vs. aggression; </a:t>
            </a:r>
            <a:r>
              <a:rPr lang="en-US" sz="3300" i="1" dirty="0" smtClean="0"/>
              <a:t>when/how to intervene</a:t>
            </a:r>
            <a:endParaRPr lang="en-US" sz="3300" i="1" dirty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3300" i="1" dirty="0" smtClean="0"/>
              <a:t>Take care when describing what may or may not be </a:t>
            </a:r>
            <a:r>
              <a:rPr lang="en-US" sz="3300" b="1" i="1" dirty="0" smtClean="0"/>
              <a:t>dangerous 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b="1" i="1" dirty="0" smtClean="0"/>
          </a:p>
          <a:p>
            <a:pPr lvl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300" dirty="0" smtClean="0"/>
              <a:t>3-5 days after adoption: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3300" i="1" dirty="0" smtClean="0"/>
              <a:t>Follow-up call or email;                                                                            “</a:t>
            </a:r>
            <a:r>
              <a:rPr lang="en-US" sz="3300" b="1" i="1" dirty="0" smtClean="0"/>
              <a:t>How’s it going?”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3300" b="1" i="1" dirty="0" smtClean="0"/>
              <a:t>Referrals and resources </a:t>
            </a:r>
            <a:r>
              <a:rPr lang="en-US" sz="3300" i="1" dirty="0" smtClean="0"/>
              <a:t>to assist</a:t>
            </a:r>
          </a:p>
          <a:p>
            <a:pPr marL="914400" lvl="2" indent="0">
              <a:spcBef>
                <a:spcPts val="1200"/>
              </a:spcBef>
              <a:buClr>
                <a:srgbClr val="910000"/>
              </a:buClr>
              <a:buSzPct val="150000"/>
              <a:buNone/>
            </a:pPr>
            <a:endParaRPr lang="en-US" sz="1200" i="1" dirty="0" smtClean="0"/>
          </a:p>
          <a:p>
            <a:pPr eaLnBrk="1" hangingPunct="1">
              <a:spcBef>
                <a:spcPts val="1200"/>
              </a:spcBef>
            </a:pPr>
            <a:endParaRPr lang="en-US" dirty="0" smtClean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52" b="5034"/>
          <a:stretch/>
        </p:blipFill>
        <p:spPr>
          <a:xfrm>
            <a:off x="6864480" y="3577011"/>
            <a:ext cx="5074302" cy="290907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6748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322" y="350155"/>
            <a:ext cx="7661390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on the Waiting Game</a:t>
            </a:r>
            <a:endParaRPr lang="en-US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-360607" y="1111837"/>
            <a:ext cx="12220512" cy="5384497"/>
          </a:xfrm>
          <a:prstGeom prst="roundRect">
            <a:avLst/>
          </a:prstGeom>
          <a:ln w="57150">
            <a:noFill/>
          </a:ln>
        </p:spPr>
        <p:txBody>
          <a:bodyPr>
            <a:normAutofit/>
          </a:bodyPr>
          <a:lstStyle/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200" b="1" dirty="0" smtClean="0"/>
              <a:t>Transition timelines </a:t>
            </a:r>
            <a:r>
              <a:rPr lang="en-US" sz="3200" dirty="0" smtClean="0"/>
              <a:t>vary: days or weeks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/>
              <a:t>New cat’s previous experiences and </a:t>
            </a:r>
            <a:r>
              <a:rPr lang="en-US" sz="2800" i="1" dirty="0" smtClean="0"/>
              <a:t>patience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General household chaos; safe-room security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200" dirty="0" smtClean="0"/>
              <a:t>Timelines for </a:t>
            </a:r>
            <a:r>
              <a:rPr lang="en-US" sz="3200" b="1" dirty="0" smtClean="0"/>
              <a:t>pet-pet intros </a:t>
            </a:r>
            <a:r>
              <a:rPr lang="en-US" sz="3200" dirty="0" smtClean="0"/>
              <a:t>also vary widely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/>
              <a:t>Resident pets’ age, gender, role in household 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All pets’ “sharing” experience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All pets’ basic social preferences</a:t>
            </a:r>
          </a:p>
          <a:p>
            <a:pPr lvl="1"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000" dirty="0" smtClean="0"/>
          </a:p>
          <a:p>
            <a:pPr lvl="1"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000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endParaRPr lang="en-US" sz="2800" i="1" dirty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870" y="143211"/>
            <a:ext cx="4111506" cy="293761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68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322" y="350155"/>
            <a:ext cx="7661390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Meanwhile…</a:t>
            </a:r>
            <a:endParaRPr lang="en-US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-360607" y="2321169"/>
            <a:ext cx="12220512" cy="4536831"/>
          </a:xfrm>
          <a:prstGeom prst="roundRect">
            <a:avLst/>
          </a:prstGeom>
          <a:ln w="57150">
            <a:noFill/>
          </a:ln>
        </p:spPr>
        <p:txBody>
          <a:bodyPr>
            <a:normAutofit/>
          </a:bodyPr>
          <a:lstStyle/>
          <a:p>
            <a:pPr lvl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200" b="1" dirty="0"/>
              <a:t>Spend time on safe-room floor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/>
              <a:t>Bring wet </a:t>
            </a:r>
            <a:r>
              <a:rPr lang="en-US" sz="2800" b="1" i="1" dirty="0"/>
              <a:t>food </a:t>
            </a:r>
            <a:r>
              <a:rPr lang="en-US" sz="2800" i="1" dirty="0"/>
              <a:t>or treats.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b="1" i="1" dirty="0"/>
              <a:t>Relax, talk, read aloud </a:t>
            </a:r>
            <a:r>
              <a:rPr lang="en-US" sz="2800" i="1" dirty="0"/>
              <a:t>for a few minutes.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/>
              <a:t>Let </a:t>
            </a:r>
            <a:r>
              <a:rPr lang="en-US" sz="2800" i="1" dirty="0" smtClean="0"/>
              <a:t>the cat </a:t>
            </a:r>
            <a:r>
              <a:rPr lang="en-US" sz="2800" i="1" dirty="0"/>
              <a:t>come to you.  </a:t>
            </a:r>
            <a:r>
              <a:rPr lang="en-US" sz="2800" b="1" i="1" dirty="0"/>
              <a:t>Don’t touch unless invited</a:t>
            </a:r>
            <a:r>
              <a:rPr lang="en-US" sz="2800" b="1" i="1" dirty="0" smtClean="0"/>
              <a:t>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/>
          </a:p>
          <a:p>
            <a:pPr lvl="1"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000" dirty="0" smtClean="0"/>
          </a:p>
          <a:p>
            <a:pPr lvl="1"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000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endParaRPr lang="en-US" sz="2800" i="1" dirty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19" y="240921"/>
            <a:ext cx="4617786" cy="345888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9240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3619" y="363803"/>
            <a:ext cx="6543040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HOME: Initial Set-up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-477671" y="1351129"/>
            <a:ext cx="11195135" cy="5213444"/>
          </a:xfrm>
          <a:prstGeom prst="roundRect">
            <a:avLst/>
          </a:prstGeom>
          <a:ln w="57150">
            <a:noFill/>
          </a:ln>
        </p:spPr>
        <p:txBody>
          <a:bodyPr>
            <a:normAutofit/>
          </a:bodyPr>
          <a:lstStyle/>
          <a:p>
            <a:pPr lvl="1"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000" dirty="0" smtClean="0"/>
              <a:t>Address any </a:t>
            </a:r>
            <a:r>
              <a:rPr lang="en-US" sz="3000" b="1" dirty="0" smtClean="0"/>
              <a:t>medical </a:t>
            </a:r>
            <a:r>
              <a:rPr lang="en-US" sz="3000" dirty="0" smtClean="0"/>
              <a:t>cautions, vet visit, quarantine, etc.</a:t>
            </a:r>
          </a:p>
          <a:p>
            <a:pPr lvl="1"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14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000" dirty="0" smtClean="0"/>
              <a:t>Release directly into prepared </a:t>
            </a:r>
            <a:r>
              <a:rPr lang="en-US" sz="3000" b="1" dirty="0" smtClean="0"/>
              <a:t>“safe-room” </a:t>
            </a:r>
            <a:r>
              <a:rPr lang="en-US" sz="3000" dirty="0" smtClean="0"/>
              <a:t>with door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b="1" i="1" dirty="0" smtClean="0"/>
              <a:t>Hiding spaces </a:t>
            </a:r>
            <a:r>
              <a:rPr lang="en-US" sz="2800" i="1" dirty="0" smtClean="0"/>
              <a:t>available, but human-accessible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b="1" i="1" dirty="0" smtClean="0"/>
              <a:t>Water, dry food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b="1" i="1" dirty="0" smtClean="0"/>
              <a:t>Litter box; </a:t>
            </a:r>
            <a:r>
              <a:rPr lang="en-US" sz="2800" i="1" dirty="0" smtClean="0"/>
              <a:t>same (or mixed with) previous type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b="1" i="1" dirty="0" smtClean="0"/>
              <a:t>Scratcher</a:t>
            </a:r>
            <a:r>
              <a:rPr lang="en-US" sz="2800" i="1" dirty="0" smtClean="0"/>
              <a:t> </a:t>
            </a:r>
            <a:r>
              <a:rPr lang="en-US" sz="2800" i="1" dirty="0"/>
              <a:t>and a few toys; </a:t>
            </a:r>
            <a:r>
              <a:rPr lang="en-US" sz="2800" b="1" i="1" dirty="0"/>
              <a:t>perch </a:t>
            </a:r>
            <a:r>
              <a:rPr lang="en-US" sz="2800" i="1" dirty="0"/>
              <a:t>or windowsill, if </a:t>
            </a:r>
            <a:r>
              <a:rPr lang="en-US" sz="2800" i="1" dirty="0" smtClean="0"/>
              <a:t>possible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b="1" i="1" dirty="0" smtClean="0"/>
              <a:t>Dirty laundry</a:t>
            </a:r>
            <a:r>
              <a:rPr lang="en-US" sz="2800" i="1" dirty="0" smtClean="0"/>
              <a:t>…see next</a:t>
            </a:r>
            <a:endParaRPr lang="en-US" sz="2800" i="1" dirty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endParaRPr lang="en-US" sz="2800" i="1" dirty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13" y="73666"/>
            <a:ext cx="2494595" cy="265628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789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322" y="350155"/>
            <a:ext cx="7661390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1: Swapping and Mingling Scents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103031" y="1111837"/>
            <a:ext cx="11756873" cy="5384497"/>
          </a:xfrm>
          <a:prstGeom prst="roundRect">
            <a:avLst/>
          </a:prstGeom>
          <a:ln w="57150">
            <a:noFill/>
          </a:ln>
        </p:spPr>
        <p:txBody>
          <a:bodyPr>
            <a:normAutofit fontScale="92500" lnSpcReduction="10000"/>
          </a:bodyPr>
          <a:lstStyle/>
          <a:p>
            <a:pPr lvl="1"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200" dirty="0" smtClean="0"/>
              <a:t>Provide </a:t>
            </a:r>
            <a:r>
              <a:rPr lang="en-US" sz="3200" b="1" dirty="0" smtClean="0"/>
              <a:t>dirty laundry </a:t>
            </a:r>
            <a:r>
              <a:rPr lang="en-US" sz="3200" dirty="0" smtClean="0"/>
              <a:t>(human scent)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Ideal:</a:t>
            </a:r>
            <a:r>
              <a:rPr lang="en-US" sz="2800" b="1" i="1" dirty="0" smtClean="0"/>
              <a:t> soft t-shirts </a:t>
            </a:r>
            <a:r>
              <a:rPr lang="en-US" sz="2800" i="1" dirty="0" smtClean="0"/>
              <a:t>or sleep shirts – freshly worn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Rub down cat with object to </a:t>
            </a:r>
            <a:r>
              <a:rPr lang="en-US" sz="2800" b="1" i="1" dirty="0" smtClean="0"/>
              <a:t>mingle scents.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Leave in </a:t>
            </a:r>
            <a:r>
              <a:rPr lang="en-US" sz="2800" b="1" i="1" dirty="0" smtClean="0"/>
              <a:t>safe-room </a:t>
            </a:r>
            <a:r>
              <a:rPr lang="en-US" sz="2800" i="1" dirty="0" smtClean="0"/>
              <a:t>near food; </a:t>
            </a:r>
            <a:r>
              <a:rPr lang="en-US" sz="2800" b="1" i="1" dirty="0" smtClean="0"/>
              <a:t>refresh</a:t>
            </a:r>
            <a:r>
              <a:rPr lang="en-US" sz="2800" i="1" dirty="0" smtClean="0"/>
              <a:t> every couple of days.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If possible, also keep some cat-scented item from </a:t>
            </a:r>
            <a:r>
              <a:rPr lang="en-US" sz="2800" b="1" i="1" dirty="0" smtClean="0"/>
              <a:t>previous environment </a:t>
            </a:r>
          </a:p>
          <a:p>
            <a:pPr lvl="1"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000" dirty="0" smtClean="0"/>
          </a:p>
          <a:p>
            <a:pPr lvl="1"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200" dirty="0" smtClean="0"/>
          </a:p>
          <a:p>
            <a:pPr lvl="1"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200" dirty="0" smtClean="0"/>
              <a:t>If there are </a:t>
            </a:r>
            <a:r>
              <a:rPr lang="en-US" sz="3200" b="1" dirty="0" smtClean="0"/>
              <a:t>resident pets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b="1" i="1" dirty="0" smtClean="0"/>
              <a:t>Rub down new cat </a:t>
            </a:r>
            <a:r>
              <a:rPr lang="en-US" sz="2800" i="1" dirty="0" smtClean="0"/>
              <a:t>with dirty laundry; provide to resident pets.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b="1" i="1" dirty="0" smtClean="0"/>
              <a:t>Rub down resident pets </a:t>
            </a:r>
            <a:r>
              <a:rPr lang="en-US" sz="2800" i="1" dirty="0" smtClean="0"/>
              <a:t>with small towel; place that item in safe-room.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b="1" i="1" dirty="0" smtClean="0"/>
              <a:t>Refresh</a:t>
            </a:r>
            <a:r>
              <a:rPr lang="en-US" sz="2800" i="1" dirty="0" smtClean="0"/>
              <a:t> both every couple of days.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endParaRPr lang="en-US" sz="2800" i="1" dirty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193" y="0"/>
            <a:ext cx="2106823" cy="29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48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322" y="350155"/>
            <a:ext cx="9267278" cy="7616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2: Continue to work with smells and mutual comfort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-399245" y="1111837"/>
            <a:ext cx="12259149" cy="5198811"/>
          </a:xfrm>
          <a:prstGeom prst="roundRect">
            <a:avLst/>
          </a:prstGeom>
          <a:ln w="57150">
            <a:noFill/>
          </a:ln>
        </p:spPr>
        <p:txBody>
          <a:bodyPr>
            <a:normAutofit fontScale="92500"/>
          </a:bodyPr>
          <a:lstStyle/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200" dirty="0" smtClean="0"/>
              <a:t>If seeing lots of cat stress, consider synthetic feline </a:t>
            </a:r>
            <a:r>
              <a:rPr lang="en-US" sz="3200" b="1" dirty="0" smtClean="0"/>
              <a:t>pheromones.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Easy, non-invasive comfort to many cats in different kinds of </a:t>
            </a:r>
            <a:r>
              <a:rPr lang="en-US" sz="2800" b="1" i="1" dirty="0" smtClean="0"/>
              <a:t>transition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Plug-in version (</a:t>
            </a:r>
            <a:r>
              <a:rPr lang="en-US" sz="2800" i="1" dirty="0" err="1" smtClean="0"/>
              <a:t>Feliway</a:t>
            </a:r>
            <a:r>
              <a:rPr lang="en-US" sz="2800" i="1" dirty="0" smtClean="0"/>
              <a:t> from Comfort Zone) </a:t>
            </a:r>
            <a:r>
              <a:rPr lang="en-US" sz="2800" b="1" i="1" dirty="0" smtClean="0"/>
              <a:t>lasts a month </a:t>
            </a:r>
            <a:r>
              <a:rPr lang="en-US" sz="2800" i="1" dirty="0" smtClean="0"/>
              <a:t>for a 2-room area.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200" dirty="0" smtClean="0"/>
              <a:t>Begin pet-pet introductions -- </a:t>
            </a:r>
            <a:r>
              <a:rPr lang="en-US" sz="3200" b="1" dirty="0" smtClean="0"/>
              <a:t>door closed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b="1" i="1" dirty="0" smtClean="0"/>
              <a:t>Feed </a:t>
            </a:r>
            <a:r>
              <a:rPr lang="en-US" sz="2800" i="1" dirty="0" smtClean="0"/>
              <a:t>new and resident pets on </a:t>
            </a:r>
            <a:r>
              <a:rPr lang="en-US" sz="2800" b="1" i="1" dirty="0" smtClean="0"/>
              <a:t>opposite sides </a:t>
            </a:r>
            <a:r>
              <a:rPr lang="en-US" sz="2800" i="1" dirty="0" smtClean="0"/>
              <a:t>of door.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b="1" i="1" dirty="0" smtClean="0"/>
              <a:t>“Pussy-foot” games </a:t>
            </a:r>
            <a:r>
              <a:rPr lang="en-US" sz="2800" i="1" dirty="0" smtClean="0"/>
              <a:t>under the door are fine.  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b="1" i="1" dirty="0" smtClean="0"/>
              <a:t>Panicked </a:t>
            </a:r>
            <a:r>
              <a:rPr lang="en-US" sz="2800" i="1" dirty="0" smtClean="0"/>
              <a:t>“must get under there” paws and yowls are not.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If resident pets (especially dogs) are too insistent, distract and remove.</a:t>
            </a:r>
            <a:endParaRPr lang="en-US" sz="2000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endParaRPr lang="en-US" sz="2800" i="1" dirty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72" t="-6882" r="20832" b="6882"/>
          <a:stretch/>
        </p:blipFill>
        <p:spPr>
          <a:xfrm flipH="1">
            <a:off x="8880818" y="2816026"/>
            <a:ext cx="3993161" cy="2657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5658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-596349" y="1302115"/>
            <a:ext cx="12456251" cy="5746163"/>
          </a:xfrm>
          <a:prstGeom prst="roundRect">
            <a:avLst/>
          </a:prstGeom>
          <a:ln w="57150">
            <a:noFill/>
          </a:ln>
        </p:spPr>
        <p:txBody>
          <a:bodyPr>
            <a:normAutofit/>
          </a:bodyPr>
          <a:lstStyle/>
          <a:p>
            <a:pPr lvl="1" eaLnBrk="1" hangingPunct="1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000" dirty="0" smtClean="0"/>
              <a:t>When new cat is </a:t>
            </a:r>
            <a:r>
              <a:rPr lang="en-US" sz="3000" b="1" dirty="0" smtClean="0"/>
              <a:t>no longer hiding </a:t>
            </a:r>
            <a:r>
              <a:rPr lang="en-US" sz="3000" dirty="0" smtClean="0"/>
              <a:t>(comes out to you                                         when you enter the room), allow some </a:t>
            </a:r>
            <a:r>
              <a:rPr lang="en-US" sz="3000" b="1" dirty="0" smtClean="0"/>
              <a:t>exploration.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b="1" i="1" dirty="0" smtClean="0"/>
              <a:t>Confine resident pets </a:t>
            </a:r>
            <a:r>
              <a:rPr lang="en-US" sz="2800" i="1" dirty="0" smtClean="0"/>
              <a:t>away from target area.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 smtClean="0"/>
              <a:t>Allow new cat 15-30 minutes to </a:t>
            </a:r>
            <a:r>
              <a:rPr lang="en-US" sz="2800" b="1" i="1" dirty="0" smtClean="0"/>
              <a:t>explore 1 or 2 rooms</a:t>
            </a:r>
            <a:r>
              <a:rPr lang="en-US" sz="2800" i="1" dirty="0" smtClean="0"/>
              <a:t>.  Face marking is a good sign.  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b="1" dirty="0" smtClean="0">
                <a:solidFill>
                  <a:srgbClr val="C00000"/>
                </a:solidFill>
              </a:rPr>
              <a:t>It’s too soon if: </a:t>
            </a:r>
            <a:r>
              <a:rPr lang="en-US" sz="2800" i="1" dirty="0" smtClean="0"/>
              <a:t>he simply runs for a </a:t>
            </a:r>
            <a:r>
              <a:rPr lang="en-US" sz="2800" b="1" i="1" dirty="0" smtClean="0"/>
              <a:t>new hiding place </a:t>
            </a:r>
            <a:r>
              <a:rPr lang="en-US" sz="2800" i="1" dirty="0" smtClean="0"/>
              <a:t>and stays there.                                            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 smtClean="0"/>
              <a:t>Allow resident pets to </a:t>
            </a:r>
            <a:r>
              <a:rPr lang="en-US" sz="2800" b="1" i="1" dirty="0" smtClean="0"/>
              <a:t>explore safe-room </a:t>
            </a:r>
            <a:r>
              <a:rPr lang="en-US" sz="2800" i="1" dirty="0" smtClean="0"/>
              <a:t>(door closed).  Watch out for possible urine marking and interrupt immediately.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b="1" i="1" dirty="0" smtClean="0"/>
              <a:t>Repeat explorations </a:t>
            </a:r>
            <a:r>
              <a:rPr lang="en-US" sz="2800" i="1" dirty="0" smtClean="0"/>
              <a:t>each day until all pets seem relaxed in those areas.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322" y="350155"/>
            <a:ext cx="9267278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READY: Swap rooms 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92" r="26793"/>
          <a:stretch/>
        </p:blipFill>
        <p:spPr>
          <a:xfrm flipH="1">
            <a:off x="9087028" y="159877"/>
            <a:ext cx="3983175" cy="2650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310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1306" y="142926"/>
            <a:ext cx="86868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TODAY: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idx="1"/>
          </p:nvPr>
        </p:nvSpPr>
        <p:spPr>
          <a:xfrm>
            <a:off x="1262130" y="1514526"/>
            <a:ext cx="10115141" cy="4506160"/>
          </a:xfrm>
          <a:ln>
            <a:noFill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6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400" b="1" dirty="0">
                <a:solidFill>
                  <a:schemeClr val="tx1"/>
                </a:solidFill>
              </a:rPr>
              <a:t>DEFINE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what helps cats </a:t>
            </a:r>
            <a:r>
              <a:rPr lang="en-US" sz="3400" b="1" dirty="0" smtClean="0">
                <a:solidFill>
                  <a:schemeClr val="tx1"/>
                </a:solidFill>
              </a:rPr>
              <a:t>feel safe</a:t>
            </a:r>
            <a:endParaRPr lang="en-US" sz="3400" b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1300" dirty="0">
              <a:solidFill>
                <a:schemeClr val="tx1"/>
              </a:solidFill>
            </a:endParaRPr>
          </a:p>
          <a:p>
            <a:pPr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400" b="1" dirty="0">
                <a:solidFill>
                  <a:schemeClr val="tx1"/>
                </a:solidFill>
              </a:rPr>
              <a:t>IDENTIFY </a:t>
            </a:r>
            <a:r>
              <a:rPr lang="en-US" sz="3400" dirty="0">
                <a:solidFill>
                  <a:schemeClr val="tx1"/>
                </a:solidFill>
              </a:rPr>
              <a:t>ways to </a:t>
            </a:r>
            <a:r>
              <a:rPr lang="en-US" sz="3400" dirty="0" smtClean="0">
                <a:solidFill>
                  <a:schemeClr val="tx1"/>
                </a:solidFill>
              </a:rPr>
              <a:t>provide safety in a </a:t>
            </a:r>
            <a:r>
              <a:rPr lang="en-US" sz="3400" b="1" dirty="0" smtClean="0">
                <a:solidFill>
                  <a:schemeClr val="tx1"/>
                </a:solidFill>
              </a:rPr>
              <a:t>new situation</a:t>
            </a:r>
            <a:endParaRPr lang="en-US" sz="3400" b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400" b="1" dirty="0">
                <a:solidFill>
                  <a:schemeClr val="tx1"/>
                </a:solidFill>
              </a:rPr>
              <a:t>EXPLORE </a:t>
            </a:r>
            <a:r>
              <a:rPr lang="en-US" sz="3400" dirty="0">
                <a:solidFill>
                  <a:schemeClr val="tx1"/>
                </a:solidFill>
              </a:rPr>
              <a:t>effective </a:t>
            </a:r>
            <a:r>
              <a:rPr lang="en-US" sz="3400" b="1" dirty="0" smtClean="0">
                <a:solidFill>
                  <a:schemeClr val="tx1"/>
                </a:solidFill>
              </a:rPr>
              <a:t>tactics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>
                <a:solidFill>
                  <a:schemeClr val="tx1"/>
                </a:solidFill>
              </a:rPr>
              <a:t>in those categories</a:t>
            </a:r>
            <a:endParaRPr lang="en-US" sz="3400" b="1" i="1" dirty="0">
              <a:solidFill>
                <a:schemeClr val="tx1"/>
              </a:solidFill>
            </a:endParaRPr>
          </a:p>
        </p:txBody>
      </p:sp>
      <p:sp>
        <p:nvSpPr>
          <p:cNvPr id="1035268" name="Text Box 4"/>
          <p:cNvSpPr txBox="1">
            <a:spLocks noChangeArrowheads="1"/>
          </p:cNvSpPr>
          <p:nvPr/>
        </p:nvSpPr>
        <p:spPr bwMode="auto">
          <a:xfrm>
            <a:off x="1752600" y="4876800"/>
            <a:ext cx="8682038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srgbClr val="2A5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</a:t>
            </a:r>
            <a:r>
              <a:rPr lang="en-US" sz="4800" b="1" i="1" dirty="0">
                <a:solidFill>
                  <a:srgbClr val="2A5ABA"/>
                </a:solidFill>
              </a:rPr>
              <a:t>,</a:t>
            </a:r>
          </a:p>
          <a:p>
            <a:pPr algn="ctr"/>
            <a:r>
              <a:rPr lang="en-US" sz="4800" b="1" i="1" dirty="0">
                <a:solidFill>
                  <a:srgbClr val="2A5ABA"/>
                </a:solidFill>
              </a:rPr>
              <a:t> </a:t>
            </a:r>
            <a:r>
              <a:rPr lang="en-US" sz="4800" b="1" i="1" dirty="0">
                <a:solidFill>
                  <a:srgbClr val="2A5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Identification, Action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24000" y="6488114"/>
            <a:ext cx="19812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0817" y="1168442"/>
            <a:ext cx="11436626" cy="3435368"/>
          </a:xfrm>
          <a:prstGeom prst="roundRect">
            <a:avLst/>
          </a:prstGeom>
          <a:noFill/>
          <a:ln w="57150">
            <a:solidFill>
              <a:srgbClr val="91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5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5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5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 animBg="1"/>
      <p:bldP spid="10352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-596349" y="1302115"/>
            <a:ext cx="12456251" cy="5746163"/>
          </a:xfrm>
          <a:prstGeom prst="roundRect">
            <a:avLst/>
          </a:prstGeom>
          <a:ln w="57150">
            <a:noFill/>
          </a:ln>
        </p:spPr>
        <p:txBody>
          <a:bodyPr>
            <a:normAutofit/>
          </a:bodyPr>
          <a:lstStyle/>
          <a:p>
            <a:pPr lvl="1" eaLnBrk="1" hangingPunct="1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000" dirty="0" smtClean="0"/>
              <a:t>When new cat is confident in other areas and resident cats no longer react to safe-room.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b="1" i="1" dirty="0" smtClean="0"/>
              <a:t>Shut off all rooms </a:t>
            </a:r>
            <a:r>
              <a:rPr lang="en-US" sz="2800" i="1" dirty="0" smtClean="0"/>
              <a:t>except target area and safe-room (access for retreat).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 smtClean="0"/>
              <a:t>Choose </a:t>
            </a:r>
            <a:r>
              <a:rPr lang="en-US" sz="2800" b="1" i="1" dirty="0" smtClean="0"/>
              <a:t>calm time </a:t>
            </a:r>
            <a:r>
              <a:rPr lang="en-US" sz="2800" i="1" dirty="0" smtClean="0"/>
              <a:t>when resident cats are relaxed in target area.  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 smtClean="0"/>
              <a:t>Best: </a:t>
            </a:r>
            <a:r>
              <a:rPr lang="en-US" sz="2800" b="1" i="1" dirty="0" smtClean="0"/>
              <a:t>Allow new cat to walk in</a:t>
            </a:r>
            <a:r>
              <a:rPr lang="en-US" sz="2800" i="1" dirty="0" smtClean="0"/>
              <a:t>, rather than carried.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 smtClean="0"/>
              <a:t>Sit or stand nearby.  </a:t>
            </a:r>
            <a:r>
              <a:rPr lang="en-US" sz="2800" b="1" i="1" dirty="0" smtClean="0"/>
              <a:t>Don’t touch </a:t>
            </a:r>
            <a:r>
              <a:rPr lang="en-US" sz="2800" i="1" dirty="0" smtClean="0"/>
              <a:t>either cat.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b="1" i="1" dirty="0" smtClean="0"/>
              <a:t>Noise </a:t>
            </a:r>
            <a:r>
              <a:rPr lang="en-US" sz="2800" i="1" dirty="0" smtClean="0"/>
              <a:t>is normal and okay; chasing is not.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322" y="350155"/>
            <a:ext cx="9267278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READY:  Supervised face-time with </a:t>
            </a:r>
            <a:r>
              <a:rPr lang="en-US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cats</a:t>
            </a:r>
            <a:endParaRPr lang="en-US" sz="3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814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340" y="191129"/>
            <a:ext cx="9267278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Intervene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-647113" y="1093488"/>
            <a:ext cx="12507018" cy="5620267"/>
          </a:xfrm>
          <a:prstGeom prst="roundRect">
            <a:avLst/>
          </a:prstGeom>
          <a:ln w="57150">
            <a:noFill/>
          </a:ln>
        </p:spPr>
        <p:txBody>
          <a:bodyPr>
            <a:normAutofit lnSpcReduction="10000"/>
          </a:bodyPr>
          <a:lstStyle/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000" b="1" dirty="0" smtClean="0"/>
              <a:t>Be prepared </a:t>
            </a:r>
            <a:r>
              <a:rPr lang="en-US" sz="3000" dirty="0" smtClean="0"/>
              <a:t>with water bottle and large towel.  </a:t>
            </a:r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000" dirty="0" smtClean="0"/>
              <a:t>Some </a:t>
            </a:r>
            <a:r>
              <a:rPr lang="en-US" sz="3000" b="1" dirty="0" smtClean="0"/>
              <a:t>posturing</a:t>
            </a:r>
            <a:r>
              <a:rPr lang="en-US" sz="3000" dirty="0" smtClean="0"/>
              <a:t> is normal, along with growls                                                                             and hisses.  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3000" dirty="0" smtClean="0"/>
              <a:t>It’s really about </a:t>
            </a:r>
            <a:r>
              <a:rPr lang="en-US" sz="3000" b="1" dirty="0" smtClean="0">
                <a:solidFill>
                  <a:srgbClr val="C00000"/>
                </a:solidFill>
              </a:rPr>
              <a:t>each cat’s perception</a:t>
            </a:r>
            <a:r>
              <a:rPr lang="en-US" sz="3000" b="1" dirty="0" smtClean="0"/>
              <a:t>:  </a:t>
            </a:r>
            <a:r>
              <a:rPr lang="en-US" sz="3000" i="1" dirty="0" smtClean="0"/>
              <a:t>“Is it a serious threat?  Do I need to defend?  Need to flee?  Just ignore it?”</a:t>
            </a:r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000" dirty="0" smtClean="0"/>
              <a:t>If it’s just </a:t>
            </a:r>
            <a:r>
              <a:rPr lang="en-US" sz="3000" b="1" dirty="0" smtClean="0"/>
              <a:t>bluster</a:t>
            </a:r>
            <a:r>
              <a:rPr lang="en-US" sz="3000" dirty="0" smtClean="0"/>
              <a:t>, no worries.  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/>
              <a:t>If both cats stand their ground and it goes no further.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/>
              <a:t>If one cat runs and the other doesn’t seriously pursue.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/>
              <a:t>However, be alert.  </a:t>
            </a:r>
            <a:r>
              <a:rPr lang="en-US" sz="2800" b="1" i="1" dirty="0"/>
              <a:t>Things can change in a moment.</a:t>
            </a:r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457200" lvl="1" indent="0" eaLnBrk="1" hangingPunct="1">
              <a:spcBef>
                <a:spcPts val="1200"/>
              </a:spcBef>
              <a:buClr>
                <a:srgbClr val="910000"/>
              </a:buClr>
              <a:buSzPct val="150000"/>
              <a:buNone/>
            </a:pPr>
            <a:endParaRPr lang="en-US" sz="32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000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endParaRPr lang="en-US" sz="2800" i="1" dirty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2"/>
          <a:stretch/>
        </p:blipFill>
        <p:spPr>
          <a:xfrm>
            <a:off x="7980599" y="191129"/>
            <a:ext cx="4076255" cy="263647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5969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-534571" y="0"/>
            <a:ext cx="12394476" cy="6626087"/>
          </a:xfrm>
          <a:prstGeom prst="roundRect">
            <a:avLst/>
          </a:prstGeom>
          <a:ln w="57150">
            <a:noFill/>
          </a:ln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900" b="1" i="1" dirty="0" smtClean="0">
                <a:solidFill>
                  <a:srgbClr val="C00000"/>
                </a:solidFill>
              </a:rPr>
              <a:t>Alert: </a:t>
            </a:r>
            <a:r>
              <a:rPr lang="en-US" sz="2900" i="1" dirty="0" smtClean="0"/>
              <a:t>Inexperienced cats tend to </a:t>
            </a:r>
            <a:r>
              <a:rPr lang="en-US" sz="2900" i="1" dirty="0" err="1" smtClean="0"/>
              <a:t>mis</a:t>
            </a:r>
            <a:r>
              <a:rPr lang="en-US" sz="2900" i="1" dirty="0" smtClean="0"/>
              <a:t>-read intentions and reactions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endParaRPr lang="en-US" sz="1200" i="1" dirty="0" smtClean="0"/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900" dirty="0" smtClean="0">
                <a:solidFill>
                  <a:srgbClr val="C00000"/>
                </a:solidFill>
              </a:rPr>
              <a:t>If they </a:t>
            </a:r>
            <a:r>
              <a:rPr lang="en-US" sz="2900" b="1" dirty="0" smtClean="0">
                <a:solidFill>
                  <a:srgbClr val="C00000"/>
                </a:solidFill>
              </a:rPr>
              <a:t>engage, </a:t>
            </a:r>
            <a:r>
              <a:rPr lang="en-US" sz="2900" dirty="0" smtClean="0">
                <a:solidFill>
                  <a:srgbClr val="C00000"/>
                </a:solidFill>
              </a:rPr>
              <a:t>interrupt</a:t>
            </a:r>
            <a:r>
              <a:rPr lang="en-US" sz="2900" dirty="0" smtClean="0"/>
              <a:t>.  They don’t know each other well enough for it to be just rough play.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b="1" i="1" dirty="0" smtClean="0"/>
              <a:t>Intervene if:  </a:t>
            </a:r>
            <a:r>
              <a:rPr lang="en-US" sz="2800" i="1" dirty="0" smtClean="0"/>
              <a:t>Yowls not growls; one cat pinned or trapped; one cat trying to escape; serious fast pursuit, etc.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b="1" i="1" dirty="0" smtClean="0">
                <a:solidFill>
                  <a:srgbClr val="C00000"/>
                </a:solidFill>
              </a:rPr>
              <a:t>Don’t touch, or punish, either cat.  </a:t>
            </a:r>
            <a:r>
              <a:rPr lang="en-US" sz="2800" b="1" i="1" dirty="0" smtClean="0"/>
              <a:t>Interrupt </a:t>
            </a:r>
            <a:r>
              <a:rPr lang="en-US" sz="2800" i="1" dirty="0" smtClean="0"/>
              <a:t>with water or loud clap.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b="1" i="1" dirty="0" smtClean="0"/>
              <a:t>Herd </a:t>
            </a:r>
            <a:r>
              <a:rPr lang="en-US" sz="2800" i="1" dirty="0" smtClean="0"/>
              <a:t>new cat to safe-room, flapping a towel.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 smtClean="0"/>
              <a:t>Allow both to </a:t>
            </a:r>
            <a:r>
              <a:rPr lang="en-US" sz="2800" b="1" i="1" dirty="0" smtClean="0"/>
              <a:t>calm down </a:t>
            </a:r>
            <a:r>
              <a:rPr lang="en-US" sz="2800" i="1" dirty="0" smtClean="0"/>
              <a:t>before approaching.  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 smtClean="0"/>
              <a:t>The longer that takes, the longer you should wait                                     t before </a:t>
            </a:r>
            <a:r>
              <a:rPr lang="en-US" sz="2800" b="1" i="1" dirty="0" smtClean="0"/>
              <a:t>trying again.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marL="457200" lvl="1" indent="0" eaLnBrk="1" hangingPunct="1">
              <a:spcBef>
                <a:spcPts val="1200"/>
              </a:spcBef>
              <a:buClr>
                <a:srgbClr val="910000"/>
              </a:buClr>
              <a:buSzPct val="150000"/>
              <a:buNone/>
            </a:pPr>
            <a:endParaRPr lang="en-US" sz="32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000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endParaRPr lang="en-US" sz="2800" i="1" dirty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57" y="3954041"/>
            <a:ext cx="3562728" cy="267204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3976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0729" y="171215"/>
            <a:ext cx="9267278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on Dogs </a:t>
            </a:r>
            <a:endParaRPr lang="en-US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-399245" y="1111837"/>
            <a:ext cx="12259149" cy="5514046"/>
          </a:xfrm>
          <a:prstGeom prst="roundRect">
            <a:avLst/>
          </a:prstGeom>
          <a:ln w="57150">
            <a:noFill/>
          </a:ln>
        </p:spPr>
        <p:txBody>
          <a:bodyPr>
            <a:normAutofit fontScale="92500" lnSpcReduction="10000"/>
          </a:bodyPr>
          <a:lstStyle/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200" b="1" dirty="0" smtClean="0"/>
              <a:t>Yes, </a:t>
            </a:r>
            <a:r>
              <a:rPr lang="en-US" sz="3200" dirty="0" smtClean="0"/>
              <a:t>some cat and dogs can live together                                    successfully.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An obedience brush-up is enough control.</a:t>
            </a:r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1200" b="1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200" b="1" dirty="0" smtClean="0"/>
              <a:t>No, </a:t>
            </a:r>
            <a:r>
              <a:rPr lang="en-US" sz="3200" dirty="0" smtClean="0"/>
              <a:t>not all dogs are safe around cats.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/>
              <a:t>Some </a:t>
            </a:r>
            <a:r>
              <a:rPr lang="en-US" sz="2800" b="1" i="1" dirty="0"/>
              <a:t>prey drives </a:t>
            </a:r>
            <a:r>
              <a:rPr lang="en-US" sz="2800" i="1" dirty="0"/>
              <a:t>are too instinctive and intense.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/>
              <a:t>Some </a:t>
            </a:r>
            <a:r>
              <a:rPr lang="en-US" sz="2800" b="1" i="1" dirty="0" err="1"/>
              <a:t>mis</a:t>
            </a:r>
            <a:r>
              <a:rPr lang="en-US" sz="2800" b="1" i="1" dirty="0"/>
              <a:t>-read </a:t>
            </a:r>
            <a:r>
              <a:rPr lang="en-US" sz="2800" i="1" dirty="0"/>
              <a:t>body language as play.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/>
              <a:t>Some </a:t>
            </a:r>
            <a:r>
              <a:rPr lang="en-US" sz="2800" i="1" dirty="0" smtClean="0"/>
              <a:t>play </a:t>
            </a:r>
            <a:r>
              <a:rPr lang="en-US" sz="2800" b="1" i="1" dirty="0"/>
              <a:t>too </a:t>
            </a:r>
            <a:r>
              <a:rPr lang="en-US" sz="2800" b="1" i="1" dirty="0" smtClean="0"/>
              <a:t>roughly for safety.</a:t>
            </a: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15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200" dirty="0" smtClean="0"/>
              <a:t>Many dogs are </a:t>
            </a:r>
            <a:r>
              <a:rPr lang="en-US" sz="3200" b="1" dirty="0" smtClean="0"/>
              <a:t>“supervision only” </a:t>
            </a:r>
            <a:r>
              <a:rPr lang="en-US" sz="3200" dirty="0" smtClean="0"/>
              <a:t>around cats.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Supervising person needs strong dog experience.</a:t>
            </a:r>
          </a:p>
          <a:p>
            <a:pPr marL="914400" lvl="2" indent="0">
              <a:spcBef>
                <a:spcPts val="1200"/>
              </a:spcBef>
              <a:buClr>
                <a:srgbClr val="910000"/>
              </a:buClr>
              <a:buSzPct val="150000"/>
              <a:buNone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000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endParaRPr lang="en-US" sz="2800" i="1" dirty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8"/>
          <a:stretch/>
        </p:blipFill>
        <p:spPr>
          <a:xfrm>
            <a:off x="8590750" y="3711242"/>
            <a:ext cx="3399820" cy="22860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Rita and Carlos Hay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716" y="832397"/>
            <a:ext cx="3366255" cy="238910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48071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-596351" y="1111837"/>
            <a:ext cx="12456251" cy="5936441"/>
          </a:xfrm>
          <a:prstGeom prst="roundRect">
            <a:avLst/>
          </a:prstGeom>
          <a:ln w="57150">
            <a:noFill/>
          </a:ln>
        </p:spPr>
        <p:txBody>
          <a:bodyPr>
            <a:normAutofit/>
          </a:bodyPr>
          <a:lstStyle/>
          <a:p>
            <a:pPr lvl="1" eaLnBrk="1" hangingPunct="1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000" dirty="0" smtClean="0"/>
              <a:t>When new cat is confident in other areas, resident dog no longer reacts to safe-room, and “under door” interactions are low-key or absent.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b="1" i="1" dirty="0" smtClean="0"/>
              <a:t>Shut off all rooms </a:t>
            </a:r>
            <a:r>
              <a:rPr lang="en-US" sz="2800" i="1" dirty="0" smtClean="0"/>
              <a:t>except target area and safe-room (access for retreat).  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 smtClean="0"/>
              <a:t>Choose </a:t>
            </a:r>
            <a:r>
              <a:rPr lang="en-US" sz="2800" b="1" i="1" dirty="0" smtClean="0"/>
              <a:t>calm time </a:t>
            </a:r>
            <a:r>
              <a:rPr lang="en-US" sz="2800" i="1" dirty="0" smtClean="0"/>
              <a:t>when both pets are relaxed.  Remove other pets from area.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 smtClean="0"/>
              <a:t>Dog </a:t>
            </a:r>
            <a:r>
              <a:rPr lang="en-US" sz="2800" b="1" i="1" dirty="0" smtClean="0"/>
              <a:t>on leash, </a:t>
            </a:r>
            <a:r>
              <a:rPr lang="en-US" sz="2800" i="1" dirty="0" smtClean="0"/>
              <a:t>in sit- or down-stay.  Reinforce verbally if necessary, but don’t punish.  Reward quiet/relaxed with treats.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 smtClean="0"/>
              <a:t>Best: </a:t>
            </a:r>
            <a:r>
              <a:rPr lang="en-US" sz="2800" b="1" i="1" dirty="0" smtClean="0"/>
              <a:t>Allow new cat to walk in</a:t>
            </a:r>
            <a:r>
              <a:rPr lang="en-US" sz="2800" i="1" dirty="0" smtClean="0"/>
              <a:t>, rather than carried. Second person supervising cat </a:t>
            </a:r>
            <a:r>
              <a:rPr lang="en-US" sz="2800" b="1" i="1" dirty="0" smtClean="0"/>
              <a:t>across the room </a:t>
            </a:r>
            <a:r>
              <a:rPr lang="en-US" sz="2800" i="1" dirty="0" smtClean="0"/>
              <a:t>and providing treats for calm response.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322" y="350155"/>
            <a:ext cx="9267278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READY:  Brief supervised face-time with </a:t>
            </a:r>
            <a:r>
              <a:rPr lang="en-US" sz="3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dogs</a:t>
            </a:r>
            <a:endParaRPr lang="en-US" sz="3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843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340" y="191129"/>
            <a:ext cx="9267278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Intervene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-399245" y="952811"/>
            <a:ext cx="12259149" cy="5620267"/>
          </a:xfrm>
          <a:prstGeom prst="roundRect">
            <a:avLst/>
          </a:prstGeom>
          <a:ln w="57150">
            <a:noFill/>
          </a:ln>
        </p:spPr>
        <p:txBody>
          <a:bodyPr>
            <a:normAutofit/>
          </a:bodyPr>
          <a:lstStyle/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200" b="1" dirty="0" smtClean="0"/>
              <a:t>Be prepared </a:t>
            </a:r>
            <a:r>
              <a:rPr lang="en-US" sz="3200" dirty="0" smtClean="0"/>
              <a:t>with water bottle and large towel.  </a:t>
            </a:r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endParaRPr lang="en-US" sz="14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200" dirty="0" smtClean="0"/>
              <a:t>Some </a:t>
            </a:r>
            <a:r>
              <a:rPr lang="en-US" sz="3200" b="1" dirty="0" smtClean="0"/>
              <a:t>cat posturing</a:t>
            </a:r>
            <a:r>
              <a:rPr lang="en-US" sz="3200" dirty="0" smtClean="0"/>
              <a:t> and vocalizing is normal.  Again, cat’s reactions will be based on perceptions.</a:t>
            </a:r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endParaRPr lang="en-US" sz="15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200" b="1" dirty="0" smtClean="0"/>
              <a:t>Be alert </a:t>
            </a:r>
            <a:r>
              <a:rPr lang="en-US" sz="3200" dirty="0" smtClean="0"/>
              <a:t>to dog’s reaction: rigid and intense, or loose and playful?  Does that change when cat moves quickly?</a:t>
            </a:r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3200" dirty="0" smtClean="0"/>
              <a:t>If dog erupts, </a:t>
            </a:r>
            <a:r>
              <a:rPr lang="en-US" sz="3200" b="1" dirty="0" smtClean="0"/>
              <a:t>herd cat </a:t>
            </a:r>
            <a:r>
              <a:rPr lang="en-US" sz="3200" dirty="0" smtClean="0"/>
              <a:t>into safe-room and remove dog from room.  Don’t punish either pet.</a:t>
            </a:r>
          </a:p>
          <a:p>
            <a:pPr marL="457200" lvl="1" indent="0" eaLnBrk="1" hangingPunct="1">
              <a:spcBef>
                <a:spcPts val="1200"/>
              </a:spcBef>
              <a:buClr>
                <a:srgbClr val="910000"/>
              </a:buClr>
              <a:buSzPct val="150000"/>
              <a:buNone/>
            </a:pPr>
            <a:endParaRPr lang="en-US" sz="32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000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endParaRPr lang="en-US" sz="2800" i="1" dirty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322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F3EA1-750A-411C-BB54-1C575305A1F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096" y="980340"/>
            <a:ext cx="1061970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C00000"/>
                </a:solidFill>
              </a:rPr>
              <a:t>Great training DVDs for reading                                          cat and dog language: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smtClean="0"/>
              <a:t>“What Is My Cat Saying?  Feline Communication 101” 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smtClean="0"/>
              <a:t>“What Is My Dog Saying?” </a:t>
            </a:r>
            <a:r>
              <a:rPr lang="en-US" sz="3600" i="1" dirty="0" smtClean="0"/>
              <a:t>and </a:t>
            </a:r>
            <a:r>
              <a:rPr lang="en-US" sz="3600" b="1" dirty="0" smtClean="0"/>
              <a:t>“What Is My Dog Saying at the Dog Park?”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76606" y="4610992"/>
            <a:ext cx="8229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For sale on </a:t>
            </a:r>
            <a:r>
              <a:rPr lang="en-US" sz="2800" b="1" dirty="0" smtClean="0">
                <a:hlinkClick r:id="rId2"/>
              </a:rPr>
              <a:t>www.Dogwise.com</a:t>
            </a:r>
            <a:endParaRPr lang="en-US" sz="2800" b="1" dirty="0" smtClean="0"/>
          </a:p>
          <a:p>
            <a:pPr algn="ctr"/>
            <a:r>
              <a:rPr lang="en-US" sz="2800" b="1" i="1" dirty="0" smtClean="0"/>
              <a:t>Carol Byrnes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800" b="1" dirty="0" smtClean="0"/>
              <a:t>Over 100 video clips and photos on each </a:t>
            </a:r>
            <a:r>
              <a:rPr lang="en-US" sz="2800" b="1" dirty="0" err="1" smtClean="0"/>
              <a:t>Powerpoint</a:t>
            </a:r>
            <a:r>
              <a:rPr lang="en-US" sz="2800" b="1" dirty="0" smtClean="0"/>
              <a:t> DVD.  Built for professionals to use for training.</a:t>
            </a:r>
          </a:p>
          <a:p>
            <a:pPr algn="ctr"/>
            <a:endParaRPr lang="en-US" sz="2800" b="1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3339" y="540914"/>
            <a:ext cx="11145078" cy="357184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-737026" y="1349451"/>
            <a:ext cx="12456251" cy="5746163"/>
          </a:xfrm>
          <a:prstGeom prst="roundRect">
            <a:avLst/>
          </a:prstGeom>
          <a:ln w="57150">
            <a:noFill/>
          </a:ln>
        </p:spPr>
        <p:txBody>
          <a:bodyPr>
            <a:normAutofit lnSpcReduction="10000"/>
          </a:bodyPr>
          <a:lstStyle/>
          <a:p>
            <a:pPr lvl="1" eaLnBrk="1" hangingPunct="1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000" b="1" dirty="0" smtClean="0"/>
              <a:t>If no other pets: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 smtClean="0"/>
              <a:t>When new cat explores other areas with confidence.   </a:t>
            </a:r>
            <a:endParaRPr lang="en-US" sz="2800" i="1" dirty="0"/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 smtClean="0"/>
              <a:t>If you’re uncertain (or it’s a large house), return cat to safe-room when unsupervised until you’re comfortable.</a:t>
            </a:r>
            <a:endParaRPr lang="en-US" sz="2800" i="1" dirty="0"/>
          </a:p>
          <a:p>
            <a:pPr lvl="3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endParaRPr lang="en-US" sz="1400" i="1" dirty="0"/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000" b="1" dirty="0" smtClean="0"/>
              <a:t>With resident pets: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/>
              <a:t>Only when confident that all </a:t>
            </a:r>
            <a:r>
              <a:rPr lang="en-US" sz="2800" i="1" dirty="0" smtClean="0"/>
              <a:t>pets </a:t>
            </a:r>
            <a:r>
              <a:rPr lang="en-US" sz="2800" i="1" dirty="0"/>
              <a:t>are safe when unsupervised.   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100" b="1" dirty="0" smtClean="0"/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000" b="1" dirty="0" smtClean="0"/>
              <a:t>In general: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Clr>
                <a:srgbClr val="910000"/>
              </a:buClr>
              <a:buSzPct val="150000"/>
            </a:pPr>
            <a:r>
              <a:rPr lang="en-US" sz="2800" i="1" dirty="0" smtClean="0"/>
              <a:t>Be sure new cat has access to safe-room as familiar retreat.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6322" y="350155"/>
            <a:ext cx="9267278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READY:  An open safe-room door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670" y="168812"/>
            <a:ext cx="3620720" cy="263842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6755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331" y="217633"/>
            <a:ext cx="9267278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on Litter Boxes </a:t>
            </a:r>
            <a:endParaRPr lang="en-US" sz="3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-399245" y="781878"/>
            <a:ext cx="12259149" cy="6076121"/>
          </a:xfrm>
          <a:prstGeom prst="roundRect">
            <a:avLst/>
          </a:prstGeom>
          <a:ln w="57150">
            <a:noFill/>
          </a:ln>
        </p:spPr>
        <p:txBody>
          <a:bodyPr>
            <a:normAutofit lnSpcReduction="10000"/>
          </a:bodyPr>
          <a:lstStyle/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100" dirty="0" smtClean="0"/>
              <a:t>In general: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A </a:t>
            </a:r>
            <a:r>
              <a:rPr lang="en-US" sz="2800" b="1" i="1" dirty="0" smtClean="0"/>
              <a:t>box for every cat</a:t>
            </a:r>
            <a:r>
              <a:rPr lang="en-US" sz="2800" i="1" dirty="0" smtClean="0"/>
              <a:t>, more if a large home.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Once safe-room is open, </a:t>
            </a:r>
            <a:r>
              <a:rPr lang="en-US" sz="2800" b="1" i="1" dirty="0" smtClean="0"/>
              <a:t>gradually move </a:t>
            </a:r>
            <a:r>
              <a:rPr lang="en-US" sz="2800" i="1" dirty="0" smtClean="0"/>
              <a:t>that box                                                                  toward its permanent location (a couple of feet each day).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A </a:t>
            </a:r>
            <a:r>
              <a:rPr lang="en-US" sz="2800" b="1" i="1" dirty="0" smtClean="0"/>
              <a:t>kitten</a:t>
            </a:r>
            <a:r>
              <a:rPr lang="en-US" sz="2800" i="1" dirty="0" smtClean="0"/>
              <a:t> may need more time in isolation with that box for ready access (memory and distance).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Be diligent for several weeks about </a:t>
            </a:r>
            <a:r>
              <a:rPr lang="en-US" sz="2800" b="1" i="1" dirty="0" smtClean="0"/>
              <a:t>ambushes and traps </a:t>
            </a:r>
            <a:r>
              <a:rPr lang="en-US" sz="2800" i="1" dirty="0" smtClean="0"/>
              <a:t>around boxes.  If you have covered boxes, remove the lids.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1500" i="1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3100" dirty="0" smtClean="0"/>
              <a:t>If there are resident dogs: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r>
              <a:rPr lang="en-US" sz="2800" i="1" dirty="0" smtClean="0"/>
              <a:t>To </a:t>
            </a:r>
            <a:r>
              <a:rPr lang="en-US" sz="2800" b="1" i="1" dirty="0" smtClean="0"/>
              <a:t>eliminate “snacking” </a:t>
            </a:r>
            <a:r>
              <a:rPr lang="en-US" sz="2800" i="1" dirty="0" smtClean="0"/>
              <a:t>from boxes, you may have to devise dog-proof blockades.  Consider dog’s height and cat’s access needs.</a:t>
            </a:r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dirty="0" smtClean="0"/>
          </a:p>
          <a:p>
            <a:pPr lvl="1" eaLnBrk="1" hangingPunct="1">
              <a:spcBef>
                <a:spcPts val="12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2000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200"/>
              </a:spcBef>
              <a:buClr>
                <a:srgbClr val="910000"/>
              </a:buClr>
              <a:buSzPct val="150000"/>
            </a:pPr>
            <a:endParaRPr lang="en-US" sz="2800" i="1" dirty="0" smtClean="0"/>
          </a:p>
          <a:p>
            <a:pPr lvl="2">
              <a:spcBef>
                <a:spcPts val="1800"/>
              </a:spcBef>
              <a:buClr>
                <a:srgbClr val="910000"/>
              </a:buClr>
              <a:buSzPct val="150000"/>
            </a:pPr>
            <a:endParaRPr lang="en-US" sz="2800" i="1" dirty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7" y="121030"/>
            <a:ext cx="3195247" cy="211858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4449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13618" y="363803"/>
            <a:ext cx="11055529" cy="76168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ELEMENTS FOR SUCCESSFUL TRANSITION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5308" y="1429555"/>
            <a:ext cx="10963839" cy="49068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2A5ABA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3000" dirty="0" smtClean="0"/>
              <a:t>   </a:t>
            </a:r>
            <a:r>
              <a:rPr lang="en-US" sz="2900" dirty="0" smtClean="0"/>
              <a:t>Establish r</a:t>
            </a:r>
            <a:r>
              <a:rPr lang="en-US" sz="2900" b="1" dirty="0" smtClean="0"/>
              <a:t>ealistic </a:t>
            </a:r>
            <a:r>
              <a:rPr lang="en-US" sz="2900" dirty="0" smtClean="0"/>
              <a:t>expectations re: timelines and relationships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2900" dirty="0" smtClean="0"/>
              <a:t>   Address any </a:t>
            </a:r>
            <a:r>
              <a:rPr lang="en-US" sz="2900" b="1" dirty="0" smtClean="0"/>
              <a:t>medical</a:t>
            </a:r>
            <a:r>
              <a:rPr lang="en-US" sz="2900" dirty="0" smtClean="0"/>
              <a:t> concerns or cautions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2900" dirty="0" smtClean="0"/>
              <a:t>   Set up new cat in </a:t>
            </a:r>
            <a:r>
              <a:rPr lang="en-US" sz="2900" b="1" dirty="0" smtClean="0"/>
              <a:t>“safe-room” 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2900" dirty="0" smtClean="0"/>
              <a:t>   Expose to </a:t>
            </a:r>
            <a:r>
              <a:rPr lang="en-US" sz="2900" b="1" dirty="0" smtClean="0"/>
              <a:t>sounds, then smells, then space, then…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2900" dirty="0" smtClean="0"/>
              <a:t>   Eventually allow </a:t>
            </a:r>
            <a:r>
              <a:rPr lang="en-US" sz="2900" b="1" dirty="0" smtClean="0"/>
              <a:t>supervised face-time </a:t>
            </a:r>
            <a:r>
              <a:rPr lang="en-US" sz="2900" dirty="0" smtClean="0"/>
              <a:t>with resident pets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2900" dirty="0" smtClean="0"/>
              <a:t>   </a:t>
            </a:r>
            <a:r>
              <a:rPr lang="en-US" sz="2900" b="1" dirty="0" smtClean="0"/>
              <a:t>Supervise, observe, interrupt, distract, intervene </a:t>
            </a:r>
            <a:r>
              <a:rPr lang="en-US" sz="2900" dirty="0" smtClean="0"/>
              <a:t>as required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00000"/>
              <a:buFont typeface="+mj-lt"/>
              <a:buAutoNum type="arabicParenR"/>
            </a:pPr>
            <a:r>
              <a:rPr lang="en-US" sz="2900" dirty="0" smtClean="0"/>
              <a:t>   </a:t>
            </a:r>
            <a:r>
              <a:rPr lang="en-US" sz="2900" b="1" dirty="0" smtClean="0"/>
              <a:t>Be patient </a:t>
            </a:r>
            <a:r>
              <a:rPr lang="en-US" sz="2900" dirty="0" smtClean="0"/>
              <a:t>-- timelines vary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3000" dirty="0" smtClean="0"/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229453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914" y="360185"/>
            <a:ext cx="6543040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is Hard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763460" y="1906073"/>
            <a:ext cx="10508598" cy="3464417"/>
          </a:xfrm>
          <a:prstGeom prst="roundRect">
            <a:avLst/>
          </a:prstGeom>
          <a:ln w="57150">
            <a:solidFill>
              <a:srgbClr val="910000"/>
            </a:solidFill>
          </a:ln>
        </p:spPr>
        <p:txBody>
          <a:bodyPr>
            <a:normAutofit/>
          </a:bodyPr>
          <a:lstStyle/>
          <a:p>
            <a:pPr algn="ctr" eaLnBrk="1" hangingPunct="1">
              <a:buNone/>
            </a:pPr>
            <a:endParaRPr lang="en-US" sz="2000" b="1" dirty="0" smtClean="0"/>
          </a:p>
          <a:p>
            <a:pPr algn="ctr" eaLnBrk="1" hangingPunct="1">
              <a:buNone/>
            </a:pPr>
            <a:r>
              <a:rPr lang="en-US" sz="3600" b="1" dirty="0" smtClean="0"/>
              <a:t>Cats are most comfortable with </a:t>
            </a:r>
            <a:r>
              <a:rPr lang="en-US" sz="3600" b="1" dirty="0" smtClean="0">
                <a:solidFill>
                  <a:srgbClr val="C00000"/>
                </a:solidFill>
              </a:rPr>
              <a:t>the familiar.   </a:t>
            </a:r>
          </a:p>
          <a:p>
            <a:pPr algn="ctr" eaLnBrk="1" hangingPunct="1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algn="ctr" eaLnBrk="1" hangingPunct="1">
              <a:buNone/>
            </a:pPr>
            <a:r>
              <a:rPr lang="en-US" sz="3600" b="1" dirty="0" smtClean="0"/>
              <a:t>When we introduce a cat into a new situation, what important “familiar” elements has he </a:t>
            </a:r>
            <a:r>
              <a:rPr lang="en-US" sz="3600" b="1" dirty="0" smtClean="0">
                <a:solidFill>
                  <a:srgbClr val="C00000"/>
                </a:solidFill>
              </a:rPr>
              <a:t>lost</a:t>
            </a:r>
            <a:r>
              <a:rPr lang="en-US" sz="3600" b="1" dirty="0" smtClean="0"/>
              <a:t>?</a:t>
            </a:r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1784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F3EA1-750A-411C-BB54-1C575305A1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82956" y="980340"/>
            <a:ext cx="6665843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000" b="1" dirty="0" smtClean="0"/>
              <a:t>Tip sheets available on this topic next week –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000" b="1" dirty="0" smtClean="0"/>
              <a:t>on conference site or                        by email inquiry.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en-US" sz="4000" b="1" dirty="0"/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en-US" sz="4000" b="1" dirty="0" smtClean="0"/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en-US" sz="4000" b="1" dirty="0"/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76606" y="4610992"/>
            <a:ext cx="822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Kit </a:t>
            </a:r>
            <a:r>
              <a:rPr lang="en-US" sz="2800" b="1" dirty="0" smtClean="0"/>
              <a:t>Jenkins</a:t>
            </a:r>
            <a:endParaRPr lang="en-US" sz="2800" b="1" dirty="0"/>
          </a:p>
          <a:p>
            <a:pPr algn="ctr"/>
            <a:r>
              <a:rPr lang="en-US" sz="2800" dirty="0">
                <a:hlinkClick r:id="rId2"/>
              </a:rPr>
              <a:t>kjenkins@petsmartcharities.org</a:t>
            </a:r>
            <a:r>
              <a:rPr lang="en-US" sz="2800" dirty="0"/>
              <a:t> </a:t>
            </a:r>
          </a:p>
          <a:p>
            <a:pPr algn="ctr"/>
            <a:r>
              <a:rPr lang="en-US" sz="2800" b="1" dirty="0" smtClean="0"/>
              <a:t>1/800-738-1385 </a:t>
            </a:r>
            <a:r>
              <a:rPr lang="en-US" sz="2800" b="1" dirty="0"/>
              <a:t>x2837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84174" y="540914"/>
            <a:ext cx="7010400" cy="357184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F3EA1-750A-411C-BB54-1C575305A1F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096" y="980340"/>
            <a:ext cx="1061970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000" b="1" dirty="0" smtClean="0"/>
              <a:t>Great webinars and other                                                  free tools and trainings at 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0070C0"/>
                </a:solidFill>
                <a:hlinkClick r:id="rId2"/>
              </a:rPr>
              <a:t>www.petsmartcharities.org/pro/learn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0070C0"/>
                </a:solidFill>
                <a:hlinkClick r:id="rId3"/>
              </a:rPr>
              <a:t>www.aspcapro.org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76606" y="4610992"/>
            <a:ext cx="822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Kit </a:t>
            </a:r>
            <a:r>
              <a:rPr lang="en-US" sz="2800" b="1" dirty="0" smtClean="0"/>
              <a:t>Jenkins</a:t>
            </a:r>
            <a:endParaRPr lang="en-US" sz="2800" b="1" dirty="0"/>
          </a:p>
          <a:p>
            <a:pPr algn="ctr"/>
            <a:r>
              <a:rPr lang="en-US" sz="2800" dirty="0">
                <a:hlinkClick r:id="rId4"/>
              </a:rPr>
              <a:t>kjenkins@petsmartcharities.org</a:t>
            </a:r>
            <a:r>
              <a:rPr lang="en-US" sz="2800" dirty="0"/>
              <a:t> </a:t>
            </a:r>
          </a:p>
          <a:p>
            <a:pPr algn="ctr"/>
            <a:r>
              <a:rPr lang="en-US" sz="2800" b="1" dirty="0" smtClean="0"/>
              <a:t>1/800-738-1385 </a:t>
            </a:r>
            <a:r>
              <a:rPr lang="en-US" sz="2800" b="1" dirty="0"/>
              <a:t>x2837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72703" y="540914"/>
            <a:ext cx="9942490" cy="357184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3460" y="385942"/>
            <a:ext cx="6543040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 Priorities…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1056068" y="1287888"/>
            <a:ext cx="10135673" cy="5138670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altLang="en-US" sz="1400" b="1" dirty="0" smtClean="0"/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6000" dirty="0" smtClean="0"/>
              <a:t>Territory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6000" dirty="0" smtClean="0"/>
              <a:t>Hiding places, perches, other prime real estate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6000" dirty="0" smtClean="0"/>
              <a:t>Routines, rhythms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6000" dirty="0" smtClean="0"/>
              <a:t>Smells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6000" dirty="0" smtClean="0"/>
              <a:t>Sounds</a:t>
            </a:r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6000" dirty="0" smtClean="0"/>
              <a:t>Relationships (even if negative or neutral)</a:t>
            </a:r>
            <a:endParaRPr lang="en-US" sz="6000" dirty="0"/>
          </a:p>
          <a:p>
            <a:pPr marL="609600" indent="-609600">
              <a:spcBef>
                <a:spcPts val="1800"/>
              </a:spcBef>
              <a:buClr>
                <a:srgbClr val="910000"/>
              </a:buClr>
              <a:buSzPct val="150000"/>
              <a:buFont typeface="Wingdings" pitchFamily="2" charset="2"/>
              <a:buChar char="ü"/>
            </a:pPr>
            <a:r>
              <a:rPr lang="en-US" sz="6000" dirty="0" smtClean="0"/>
              <a:t>Food &amp; litter, bowls &amp; boxes…including their safe location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5796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0188" y="385732"/>
            <a:ext cx="6543040" cy="76168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Cats Feel Safe &amp; Sane with…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46976" y="1642759"/>
            <a:ext cx="10689464" cy="48224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888642" y="1614132"/>
            <a:ext cx="10547798" cy="4879688"/>
          </a:xfrm>
          <a:prstGeom prst="roundRect">
            <a:avLst/>
          </a:prstGeom>
          <a:ln w="57150">
            <a:noFill/>
          </a:ln>
        </p:spPr>
        <p:txBody>
          <a:bodyPr>
            <a:normAutofit fontScale="55000" lnSpcReduction="20000"/>
          </a:bodyPr>
          <a:lstStyle/>
          <a:p>
            <a:pPr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sz="5400" dirty="0" smtClean="0"/>
              <a:t>Ability to </a:t>
            </a:r>
            <a:r>
              <a:rPr lang="en-US" altLang="en-US" sz="5400" b="1" dirty="0" smtClean="0"/>
              <a:t>make location choices: </a:t>
            </a:r>
          </a:p>
          <a:p>
            <a:pPr marL="457200" lvl="1" indent="0">
              <a:buClr>
                <a:srgbClr val="C00000"/>
              </a:buClr>
              <a:buSzPct val="150000"/>
              <a:buNone/>
            </a:pPr>
            <a:r>
              <a:rPr lang="en-US" altLang="en-US" sz="5000" b="1" dirty="0"/>
              <a:t> </a:t>
            </a:r>
            <a:r>
              <a:rPr lang="en-US" altLang="en-US" sz="5000" b="1" dirty="0" smtClean="0"/>
              <a:t>                      </a:t>
            </a:r>
            <a:r>
              <a:rPr lang="en-US" altLang="en-US" sz="5500" i="1" dirty="0" smtClean="0"/>
              <a:t>in, under, between, behind, up, toward, </a:t>
            </a:r>
            <a:r>
              <a:rPr lang="en-US" altLang="en-US" sz="5500" b="1" i="1" dirty="0" smtClean="0"/>
              <a:t>away </a:t>
            </a:r>
            <a:endParaRPr lang="en-US" altLang="en-US" sz="5500" i="1" dirty="0" smtClean="0"/>
          </a:p>
          <a:p>
            <a:pPr>
              <a:spcBef>
                <a:spcPts val="12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endParaRPr lang="en-US" altLang="en-US" sz="1700" dirty="0" smtClean="0"/>
          </a:p>
          <a:p>
            <a:pPr>
              <a:spcBef>
                <a:spcPts val="12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sz="5400" b="1" dirty="0" smtClean="0"/>
              <a:t>Non-threatening </a:t>
            </a:r>
            <a:r>
              <a:rPr lang="en-US" altLang="en-US" sz="5400" dirty="0"/>
              <a:t>environment: </a:t>
            </a:r>
            <a:endParaRPr lang="en-US" altLang="en-US" sz="5400" dirty="0" smtClean="0"/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150000"/>
              <a:buNone/>
            </a:pPr>
            <a:r>
              <a:rPr lang="en-US" altLang="en-US" sz="5400" i="1" dirty="0"/>
              <a:t> </a:t>
            </a:r>
            <a:r>
              <a:rPr lang="en-US" altLang="en-US" sz="5400" i="1" dirty="0" smtClean="0"/>
              <a:t>                          sound</a:t>
            </a:r>
            <a:r>
              <a:rPr lang="en-US" altLang="en-US" sz="5400" i="1" dirty="0"/>
              <a:t>, smell, </a:t>
            </a:r>
            <a:r>
              <a:rPr lang="en-US" altLang="en-US" sz="5400" i="1" dirty="0" smtClean="0"/>
              <a:t>sights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endParaRPr lang="en-US" altLang="en-US" sz="1700" dirty="0"/>
          </a:p>
          <a:p>
            <a:pPr>
              <a:spcBef>
                <a:spcPts val="12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sz="5400" b="1" dirty="0"/>
              <a:t>Predictable, reliable: </a:t>
            </a:r>
            <a:endParaRPr lang="en-US" altLang="en-US" sz="5400" b="1" dirty="0" smtClean="0"/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150000"/>
              <a:buNone/>
            </a:pPr>
            <a:r>
              <a:rPr lang="en-US" altLang="en-US" sz="5400" b="1" i="1" dirty="0"/>
              <a:t> </a:t>
            </a:r>
            <a:r>
              <a:rPr lang="en-US" altLang="en-US" sz="5400" b="1" i="1" dirty="0" smtClean="0"/>
              <a:t>                          </a:t>
            </a:r>
            <a:r>
              <a:rPr lang="en-US" altLang="en-US" sz="5400" i="1" dirty="0" smtClean="0"/>
              <a:t>routine</a:t>
            </a:r>
            <a:r>
              <a:rPr lang="en-US" altLang="en-US" sz="5400" i="1" dirty="0"/>
              <a:t>, rhythms, </a:t>
            </a:r>
            <a:r>
              <a:rPr lang="en-US" altLang="en-US" sz="5400" i="1" dirty="0" smtClean="0"/>
              <a:t>relationships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endParaRPr lang="en-US" altLang="en-US" sz="1700" b="1" dirty="0" smtClean="0"/>
          </a:p>
          <a:p>
            <a:pPr>
              <a:spcBef>
                <a:spcPts val="12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sz="5400" b="1" dirty="0" smtClean="0"/>
              <a:t>Manipulate/control environment</a:t>
            </a:r>
            <a:r>
              <a:rPr lang="en-US" altLang="en-US" sz="5400" dirty="0" smtClean="0"/>
              <a:t>:</a:t>
            </a:r>
          </a:p>
          <a:p>
            <a:pPr marL="0" indent="0">
              <a:spcBef>
                <a:spcPts val="1200"/>
              </a:spcBef>
              <a:buClr>
                <a:srgbClr val="C00000"/>
              </a:buClr>
              <a:buSzPct val="150000"/>
              <a:buNone/>
            </a:pPr>
            <a:r>
              <a:rPr lang="en-US" altLang="en-US" sz="5400" dirty="0"/>
              <a:t> </a:t>
            </a:r>
            <a:r>
              <a:rPr lang="en-US" altLang="en-US" sz="5400" dirty="0" smtClean="0"/>
              <a:t>                           </a:t>
            </a:r>
            <a:r>
              <a:rPr lang="en-US" altLang="en-US" sz="5400" i="1" dirty="0" smtClean="0"/>
              <a:t>something to do, to change, to watch</a:t>
            </a:r>
            <a:endParaRPr lang="en-US" altLang="en-US" sz="5400" i="1" dirty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5186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2671607" y="4845712"/>
            <a:ext cx="70701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latin typeface="Calibri" panose="020F0502020204030204" pitchFamily="34" charset="0"/>
              </a:rPr>
              <a:t>Prime real estate: 2-meter perch </a:t>
            </a:r>
            <a:r>
              <a:rPr lang="en-US" altLang="en-US" sz="3000" b="1" dirty="0">
                <a:latin typeface="Calibri" panose="020F0502020204030204" pitchFamily="34" charset="0"/>
              </a:rPr>
              <a:t>providing UP, ON, IN, </a:t>
            </a:r>
            <a:r>
              <a:rPr lang="en-US" altLang="en-US" sz="3000" b="1" dirty="0" smtClean="0">
                <a:latin typeface="Calibri" panose="020F0502020204030204" pitchFamily="34" charset="0"/>
              </a:rPr>
              <a:t>UNDER, &amp; </a:t>
            </a:r>
            <a:r>
              <a:rPr lang="en-US" altLang="en-US" sz="3000" b="1" i="1" dirty="0" smtClean="0">
                <a:latin typeface="Calibri" panose="020F0502020204030204" pitchFamily="34" charset="0"/>
              </a:rPr>
              <a:t>AWAY from kittens…</a:t>
            </a:r>
            <a:endParaRPr lang="en-US" altLang="en-US" sz="3000" b="1" i="1" dirty="0">
              <a:latin typeface="Calibri" panose="020F0502020204030204" pitchFamily="34" charset="0"/>
            </a:endParaRPr>
          </a:p>
        </p:txBody>
      </p:sp>
      <p:pic>
        <p:nvPicPr>
          <p:cNvPr id="33796" name="Picture 7" descr="DSC02520_edited-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8843">
            <a:off x="990450" y="1031703"/>
            <a:ext cx="4684097" cy="312150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9" descr="DSC02531_edited-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682">
            <a:off x="6799402" y="1021086"/>
            <a:ext cx="4632442" cy="308829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GreyCat filling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195" y="2435223"/>
            <a:ext cx="3129270" cy="294841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anDan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28" y="1743583"/>
            <a:ext cx="3666186" cy="274773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catinbow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24" y="128062"/>
            <a:ext cx="3030506" cy="251776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46" y="39710"/>
            <a:ext cx="8382000" cy="990600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latin typeface="+mn-lt"/>
              </a:rPr>
              <a:t>Hiding </a:t>
            </a:r>
            <a:r>
              <a:rPr lang="en-US" altLang="en-US" sz="3000" b="1" dirty="0" smtClean="0">
                <a:latin typeface="+mn-lt"/>
              </a:rPr>
              <a:t>(feeling “enclosed”) helps cats cope.</a:t>
            </a:r>
            <a:endParaRPr lang="en-US" altLang="en-US" sz="3000" b="1" dirty="0">
              <a:latin typeface="+mn-lt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602753" y="4810993"/>
            <a:ext cx="9105363" cy="1881211"/>
          </a:xfrm>
        </p:spPr>
        <p:txBody>
          <a:bodyPr vert="horz" lIns="92075" tIns="46038" rIns="92075" bIns="46038" rtlCol="0" anchor="ctr" anchorCtr="1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b="1" dirty="0" smtClean="0"/>
              <a:t>                 Or sometimes it’s just a nice, safe feeling.</a:t>
            </a:r>
            <a:endParaRPr lang="en-US" altLang="en-US" sz="3200" b="1" dirty="0"/>
          </a:p>
        </p:txBody>
      </p:sp>
      <p:pic>
        <p:nvPicPr>
          <p:cNvPr id="34823" name="Picture 8" descr="1-15-2008-4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77" y="888009"/>
            <a:ext cx="3673341" cy="275500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3350468"/>
            <a:ext cx="3708087" cy="280208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395398" y="5937959"/>
            <a:ext cx="7173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What turns “hiding” into “trapped”?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267" y="1287464"/>
            <a:ext cx="6543040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about Resident Cats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1036664" y="2382347"/>
            <a:ext cx="10869769" cy="4220042"/>
          </a:xfrm>
          <a:prstGeom prst="roundRect">
            <a:avLst/>
          </a:prstGeom>
          <a:ln w="57150">
            <a:noFill/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en-US" sz="1400" b="1" dirty="0" smtClean="0"/>
          </a:p>
          <a:p>
            <a:pPr marL="0" indent="0" algn="ctr">
              <a:spcBef>
                <a:spcPts val="1200"/>
              </a:spcBef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4800" b="1" i="1" dirty="0" smtClean="0"/>
              <a:t>New </a:t>
            </a:r>
            <a:r>
              <a:rPr lang="en-US" sz="4800" b="1" i="1" dirty="0"/>
              <a:t>and Resident</a:t>
            </a:r>
            <a:r>
              <a:rPr lang="en-US" sz="4800" i="1" dirty="0"/>
              <a:t> </a:t>
            </a:r>
            <a:r>
              <a:rPr lang="en-US" sz="4800" dirty="0"/>
              <a:t>cats </a:t>
            </a:r>
            <a:r>
              <a:rPr lang="en-US" sz="4800" dirty="0" smtClean="0"/>
              <a:t>share these same </a:t>
            </a:r>
            <a:r>
              <a:rPr lang="en-US" sz="4800" dirty="0"/>
              <a:t>priorities</a:t>
            </a:r>
            <a:r>
              <a:rPr lang="en-US" sz="4800" dirty="0" smtClean="0"/>
              <a:t>.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endParaRPr lang="en-US" sz="2500" dirty="0"/>
          </a:p>
          <a:p>
            <a:pPr>
              <a:spcBef>
                <a:spcPts val="12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4800" dirty="0" smtClean="0"/>
              <a:t>When a new pet enters the home, </a:t>
            </a:r>
            <a:r>
              <a:rPr lang="en-US" sz="4800" b="1" dirty="0" smtClean="0"/>
              <a:t>resident </a:t>
            </a:r>
            <a:r>
              <a:rPr lang="en-US" sz="4800" b="1" dirty="0"/>
              <a:t>cats face stress </a:t>
            </a:r>
            <a:r>
              <a:rPr lang="en-US" sz="4800" dirty="0"/>
              <a:t>and upheavals, too</a:t>
            </a:r>
            <a:r>
              <a:rPr lang="en-US" sz="4800" dirty="0" smtClean="0"/>
              <a:t>!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endParaRPr lang="en-US" sz="2500" dirty="0"/>
          </a:p>
          <a:p>
            <a:pPr>
              <a:spcBef>
                <a:spcPts val="1200"/>
              </a:spcBef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4800" dirty="0" smtClean="0"/>
              <a:t>Address their safety issues by </a:t>
            </a:r>
            <a:r>
              <a:rPr lang="en-US" sz="4800" b="1" dirty="0" smtClean="0"/>
              <a:t>maintaining their routines </a:t>
            </a:r>
            <a:r>
              <a:rPr lang="en-US" sz="4800" dirty="0" smtClean="0"/>
              <a:t>as much as possible.</a:t>
            </a:r>
          </a:p>
          <a:p>
            <a:pPr>
              <a:spcBef>
                <a:spcPts val="1200"/>
              </a:spcBef>
            </a:pPr>
            <a:endParaRPr lang="en-US" sz="6000" dirty="0" smtClean="0"/>
          </a:p>
          <a:p>
            <a:endParaRPr lang="en-US" sz="6000" dirty="0"/>
          </a:p>
          <a:p>
            <a:pPr>
              <a:buNone/>
            </a:pPr>
            <a:endParaRPr lang="en-US" altLang="en-US" sz="5800" b="1" i="1" dirty="0" smtClean="0"/>
          </a:p>
          <a:p>
            <a:pPr>
              <a:buNone/>
            </a:pPr>
            <a:endParaRPr lang="en-US" altLang="en-US" sz="2900" b="1" dirty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988" y="134136"/>
            <a:ext cx="3521445" cy="251453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4520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6908" y="439730"/>
            <a:ext cx="6543040" cy="7616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Priorities…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010" name="Rectangle 3"/>
          <p:cNvSpPr>
            <a:spLocks noGrp="1" noChangeArrowheads="1"/>
          </p:cNvSpPr>
          <p:nvPr>
            <p:ph idx="1"/>
          </p:nvPr>
        </p:nvSpPr>
        <p:spPr>
          <a:xfrm>
            <a:off x="776908" y="1493950"/>
            <a:ext cx="10827659" cy="4900770"/>
          </a:xfrm>
          <a:prstGeom prst="roundRect">
            <a:avLst/>
          </a:prstGeom>
          <a:ln w="57150">
            <a:noFill/>
          </a:ln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Common complaints/issues raised just after adoption</a:t>
            </a:r>
            <a:endParaRPr lang="en-US" sz="3200" b="1" dirty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endParaRPr lang="en-US" sz="1200" dirty="0"/>
          </a:p>
          <a:p>
            <a:pPr lvl="1" eaLnBrk="1" hangingPunct="1">
              <a:buClr>
                <a:srgbClr val="910000"/>
              </a:buClr>
              <a:buSzPct val="150000"/>
            </a:pPr>
            <a:r>
              <a:rPr lang="en-US" sz="2800" dirty="0" smtClean="0"/>
              <a:t>Not friendly to people</a:t>
            </a:r>
          </a:p>
          <a:p>
            <a:pPr lvl="1">
              <a:buClr>
                <a:srgbClr val="910000"/>
              </a:buClr>
              <a:buSzPct val="150000"/>
            </a:pPr>
            <a:endParaRPr lang="en-US" sz="1600" dirty="0" smtClean="0"/>
          </a:p>
          <a:p>
            <a:pPr lvl="1">
              <a:buClr>
                <a:srgbClr val="910000"/>
              </a:buClr>
              <a:buSzPct val="150000"/>
            </a:pPr>
            <a:r>
              <a:rPr lang="en-US" sz="2800" dirty="0" smtClean="0"/>
              <a:t>Not friendly to other pets</a:t>
            </a:r>
          </a:p>
          <a:p>
            <a:pPr lvl="1">
              <a:buClr>
                <a:srgbClr val="910000"/>
              </a:buClr>
              <a:buSzPct val="150000"/>
            </a:pPr>
            <a:endParaRPr lang="en-US" sz="1600" dirty="0" smtClean="0"/>
          </a:p>
          <a:p>
            <a:pPr lvl="1">
              <a:buClr>
                <a:srgbClr val="910000"/>
              </a:buClr>
              <a:buSzPct val="150000"/>
            </a:pPr>
            <a:r>
              <a:rPr lang="en-US" sz="2800" dirty="0" smtClean="0"/>
              <a:t>Always hiding</a:t>
            </a:r>
          </a:p>
          <a:p>
            <a:pPr lvl="1">
              <a:buClr>
                <a:srgbClr val="910000"/>
              </a:buClr>
              <a:buSzPct val="150000"/>
            </a:pPr>
            <a:endParaRPr lang="en-US" sz="1500" dirty="0" smtClean="0"/>
          </a:p>
          <a:p>
            <a:pPr lvl="1">
              <a:buClr>
                <a:srgbClr val="910000"/>
              </a:buClr>
              <a:buSzPct val="150000"/>
            </a:pPr>
            <a:r>
              <a:rPr lang="en-US" sz="2800" dirty="0" smtClean="0"/>
              <a:t>Litter box issues</a:t>
            </a:r>
          </a:p>
          <a:p>
            <a:pPr lvl="1">
              <a:buClr>
                <a:srgbClr val="910000"/>
              </a:buClr>
              <a:buSzPct val="150000"/>
            </a:pPr>
            <a:endParaRPr lang="en-US" sz="1600" dirty="0" smtClean="0"/>
          </a:p>
          <a:p>
            <a:pPr lvl="1">
              <a:buClr>
                <a:srgbClr val="910000"/>
              </a:buClr>
              <a:buSzPct val="150000"/>
            </a:pPr>
            <a:r>
              <a:rPr lang="en-US" sz="2800" dirty="0" smtClean="0"/>
              <a:t>Eating issues</a:t>
            </a:r>
          </a:p>
          <a:p>
            <a:pPr eaLnBrk="1" hangingPunct="1"/>
            <a:endParaRPr lang="en-US" dirty="0" smtClean="0"/>
          </a:p>
          <a:p>
            <a:pPr lvl="1" eaLnBrk="1" hangingPunct="1">
              <a:buFontTx/>
              <a:buNone/>
            </a:pPr>
            <a:endParaRPr lang="en-US" sz="1000" dirty="0"/>
          </a:p>
          <a:p>
            <a:pPr lvl="1"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8" y="2614411"/>
            <a:ext cx="5071728" cy="338115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0568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3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</TotalTime>
  <Words>1924</Words>
  <Application>Microsoft Office PowerPoint</Application>
  <PresentationFormat>Widescreen</PresentationFormat>
  <Paragraphs>360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Office Theme</vt:lpstr>
      <vt:lpstr>CAT TRANSITIONS &amp; INTRODUCTIONS</vt:lpstr>
      <vt:lpstr>TODAY:</vt:lpstr>
      <vt:lpstr>Change is Hard</vt:lpstr>
      <vt:lpstr>Cat Priorities…</vt:lpstr>
      <vt:lpstr>Cats Feel Safe &amp; Sane with…</vt:lpstr>
      <vt:lpstr>PowerPoint Presentation</vt:lpstr>
      <vt:lpstr>Hiding (feeling “enclosed”) helps cats cope.</vt:lpstr>
      <vt:lpstr>Note about Resident Cats</vt:lpstr>
      <vt:lpstr>People Priorities…</vt:lpstr>
      <vt:lpstr>Notes on Cat-Cat Relationships</vt:lpstr>
      <vt:lpstr>7 ELEMENTS FOR SUCCESSFUL TRANSITION</vt:lpstr>
      <vt:lpstr>MANAGING ADOPTER EXPECTATIONS</vt:lpstr>
      <vt:lpstr>PowerPoint Presentation</vt:lpstr>
      <vt:lpstr>Notes on the Waiting Game</vt:lpstr>
      <vt:lpstr>Meanwhile…</vt:lpstr>
      <vt:lpstr>GOING HOME: Initial Set-up</vt:lpstr>
      <vt:lpstr>DAY 1: Swapping and Mingling Scents</vt:lpstr>
      <vt:lpstr>DAY 2: Continue to work with smells and mutual comfort</vt:lpstr>
      <vt:lpstr>WHEN READY: Swap rooms </vt:lpstr>
      <vt:lpstr>WHEN READY:  Supervised face-time with cats</vt:lpstr>
      <vt:lpstr>When to Intervene</vt:lpstr>
      <vt:lpstr>PowerPoint Presentation</vt:lpstr>
      <vt:lpstr>Notes on Dogs </vt:lpstr>
      <vt:lpstr>WHEN READY:  Brief supervised face-time with dogs</vt:lpstr>
      <vt:lpstr>When to Intervene</vt:lpstr>
      <vt:lpstr>PowerPoint Presentation</vt:lpstr>
      <vt:lpstr>WHEN READY:  An open safe-room door</vt:lpstr>
      <vt:lpstr>Notes on Litter Boxes </vt:lpstr>
      <vt:lpstr>7 ELEMENTS FOR SUCCESSFUL TRANSITION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 Jenkins</dc:creator>
  <cp:lastModifiedBy>Kit Jenkins</cp:lastModifiedBy>
  <cp:revision>174</cp:revision>
  <dcterms:created xsi:type="dcterms:W3CDTF">2014-10-12T21:56:48Z</dcterms:created>
  <dcterms:modified xsi:type="dcterms:W3CDTF">2014-10-17T20:45:49Z</dcterms:modified>
</cp:coreProperties>
</file>